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2" r:id="rId4"/>
    <p:sldId id="258" r:id="rId5"/>
    <p:sldId id="263" r:id="rId6"/>
    <p:sldId id="265" r:id="rId7"/>
    <p:sldId id="267" r:id="rId8"/>
    <p:sldId id="266" r:id="rId9"/>
    <p:sldId id="268" r:id="rId10"/>
    <p:sldId id="269" r:id="rId11"/>
    <p:sldId id="271" r:id="rId12"/>
    <p:sldId id="272" r:id="rId13"/>
    <p:sldId id="27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20" d="100"/>
          <a:sy n="120" d="100"/>
        </p:scale>
        <p:origin x="19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438A0-FCA2-4496-BE24-AC28E3639AB7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3C499-2480-4417-96E6-4F4E748760B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4B9A9E5-4F7F-4A7D-9DE1-8992323292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3C499-2480-4417-96E6-4F4E748760BB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rtlCol="0" anchor="b">
            <a:noAutofit/>
          </a:bodyPr>
          <a:lstStyle>
            <a:lvl1pPr algn="l">
              <a:defRPr sz="3600" cap="all" spc="150" baseline="0"/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pic>
        <p:nvPicPr>
          <p:cNvPr id="8" name="Графический объект 7"/>
          <p:cNvPicPr>
            <a:picLocks noChangeAspect="1"/>
          </p:cNvPicPr>
          <p:nvPr/>
        </p:nvPicPr>
        <p:blipFill rotWithShape="1"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>
            <a:fillRect/>
          </a:stretch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овестка дня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Графический объект 7"/>
          <p:cNvPicPr>
            <a:picLocks noChangeAspect="1"/>
          </p:cNvPicPr>
          <p:nvPr/>
        </p:nvPicPr>
        <p:blipFill rotWithShape="1"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>
            <a:fillRect/>
          </a:stretch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rtlCol="0"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333499" y="2924175"/>
            <a:ext cx="3171825" cy="2519363"/>
          </a:xfrm>
        </p:spPr>
        <p:txBody>
          <a:bodyPr rtlCol="0"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20XX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Графический объект 10"/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 rtlCol="0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17" name="Текст 15"/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18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19" name="Текст 15"/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34" name="Текст 15"/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35" name="Текст 15"/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36" name="Текст 15"/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37" name="Текст 15"/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20XX г.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 rtlCol="0"/>
          <a:lstStyle>
            <a:lvl1pPr>
              <a:defRPr sz="900"/>
            </a:lvl1pPr>
          </a:lstStyle>
          <a:p>
            <a:pPr algn="l"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2 столбцами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5" name="Текст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7" name="Текст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5"/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32" name="Текст 18"/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5"/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34" name="Текст 18"/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2" name="Текст 15"/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3" name="Текст 18"/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" name="Прямая соединительная линия 1"/>
          <p:cNvCxnSpPr/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1 столбцо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rtlCol="0"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5" name="Текст 15"/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7" name="Текст 18"/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8" name="Текст 18"/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5"/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0" name="Текст 18"/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5"/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4" name="Текст 18"/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pic>
        <p:nvPicPr>
          <p:cNvPr id="2" name="Графический объект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>
            <a:fillRect/>
          </a:stretch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Вступлени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362075" y="3660774"/>
            <a:ext cx="5111750" cy="152558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rtlCol="0"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pic>
        <p:nvPicPr>
          <p:cNvPr id="5" name="Графический объект 4"/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Графический объект 6"/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екст 15"/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2" name="Текст 18"/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5"/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4" name="Текст 18"/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5"/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6" name="Текст 18"/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Дата 2"/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8" name="Нижний колонтитул 3"/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9" name="Номер слайда 4"/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объект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243104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4647665" y="3834606"/>
            <a:ext cx="2896671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Текст 2"/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22" name="Объект 3"/>
          <p:cNvSpPr>
            <a:spLocks noGrp="1"/>
          </p:cNvSpPr>
          <p:nvPr>
            <p:ph sz="half" idx="14" hasCustomPrompt="1"/>
          </p:nvPr>
        </p:nvSpPr>
        <p:spPr>
          <a:xfrm>
            <a:off x="8066421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объект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pic>
        <p:nvPicPr>
          <p:cNvPr id="11" name="Графический объект 10"/>
          <p:cNvPicPr>
            <a:picLocks noChangeAspect="1"/>
          </p:cNvPicPr>
          <p:nvPr userDrawn="1"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Графический объект 12"/>
          <p:cNvPicPr>
            <a:picLocks noChangeAspect="1"/>
          </p:cNvPicPr>
          <p:nvPr userDrawn="1"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Графический объект 14"/>
          <p:cNvPicPr>
            <a:picLocks noChangeAspect="1"/>
          </p:cNvPicPr>
          <p:nvPr userDrawn="1"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129698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5" name="Объект 3"/>
          <p:cNvSpPr>
            <a:spLocks noGrp="1"/>
          </p:cNvSpPr>
          <p:nvPr>
            <p:ph sz="half" idx="17" hasCustomPrompt="1"/>
          </p:nvPr>
        </p:nvSpPr>
        <p:spPr>
          <a:xfrm>
            <a:off x="1129698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4526261" y="4824188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Объект 5"/>
          <p:cNvSpPr>
            <a:spLocks noGrp="1"/>
          </p:cNvSpPr>
          <p:nvPr>
            <p:ph sz="quarter" idx="18" hasCustomPrompt="1"/>
          </p:nvPr>
        </p:nvSpPr>
        <p:spPr>
          <a:xfrm>
            <a:off x="4526261" y="5280763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  <p:sp>
        <p:nvSpPr>
          <p:cNvPr id="22" name="Объект 3"/>
          <p:cNvSpPr>
            <a:spLocks noGrp="1"/>
          </p:cNvSpPr>
          <p:nvPr>
            <p:ph sz="half" idx="14" hasCustomPrompt="1"/>
          </p:nvPr>
        </p:nvSpPr>
        <p:spPr>
          <a:xfrm>
            <a:off x="7938210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Объект 3"/>
          <p:cNvSpPr>
            <a:spLocks noGrp="1"/>
          </p:cNvSpPr>
          <p:nvPr>
            <p:ph sz="half" idx="19" hasCustomPrompt="1"/>
          </p:nvPr>
        </p:nvSpPr>
        <p:spPr>
          <a:xfrm>
            <a:off x="7938210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Два объек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 rtlCol="0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2933700" y="3834606"/>
            <a:ext cx="3924300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7410173" y="3834606"/>
            <a:ext cx="3943627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pic>
        <p:nvPicPr>
          <p:cNvPr id="11" name="Графический объект 10"/>
          <p:cNvPicPr>
            <a:picLocks noChangeAspect="1"/>
          </p:cNvPicPr>
          <p:nvPr/>
        </p:nvPicPr>
        <p:blipFill rotWithShape="1"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>
            <a:fillRect/>
          </a:stretch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Графический объект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>
            <a:fillRect/>
          </a:stretch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20" name="Текст 15"/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5" name="Текст 18"/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5"/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7" name="Текст 18"/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5"/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9" name="Текст 18"/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Дата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22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24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748749" y="1361938"/>
            <a:ext cx="6765925" cy="496888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Заполнитель для диаграммы 6"/>
          <p:cNvSpPr>
            <a:spLocks noGrp="1"/>
          </p:cNvSpPr>
          <p:nvPr>
            <p:ph type="chart" sz="quarter" idx="13" hasCustomPrompt="1"/>
          </p:nvPr>
        </p:nvSpPr>
        <p:spPr>
          <a:xfrm>
            <a:off x="838200" y="2286002"/>
            <a:ext cx="6094270" cy="3542143"/>
          </a:xfrm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 hasCustomPrompt="1"/>
          </p:nvPr>
        </p:nvSpPr>
        <p:spPr>
          <a:xfrm>
            <a:off x="7858125" y="2284624"/>
            <a:ext cx="3147332" cy="306388"/>
          </a:xfrm>
        </p:spPr>
        <p:txBody>
          <a:bodyPr rtlCol="0"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3" name="Объект 12"/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Текст 10"/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7" name="Текст 10"/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8" name="Текст 10"/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9" name="Текст 10"/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0" name="Текст 10"/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2" name="Текст 10"/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3" name="Текст 10"/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4" name="Текст 10"/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6" name="Текст 10"/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7" name="Текст 10"/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5" name="Текст 10"/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8" name="Текст 10"/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9" name="Текст 10"/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20" name="Текст 10"/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1" name="Текст 10"/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2" name="Текст 10"/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3" name="Текст 10"/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5" name="Текст 10"/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6" name="Текст 10"/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8" name="Текст 10"/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9" name="Текст 10"/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7" name="Текст 10"/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0" name="Текст 10"/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1" name="Текст 10"/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2" name="Прямоугольник 31"/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6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3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38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7" name="Заполнитель графического элемента SmartArt 6"/>
          <p:cNvSpPr>
            <a:spLocks noGrp="1"/>
          </p:cNvSpPr>
          <p:nvPr>
            <p:ph type="dgm" sz="quarter" idx="15" hasCustomPrompt="1"/>
          </p:nvPr>
        </p:nvSpPr>
        <p:spPr>
          <a:xfrm>
            <a:off x="838200" y="2139084"/>
            <a:ext cx="10515600" cy="3695338"/>
          </a:xfrm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графический элемент SmartArt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команды: 4 человек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4" hasCustomPrompt="1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311558" y="5084524"/>
            <a:ext cx="2196619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7" name="Рисунок 10"/>
          <p:cNvSpPr>
            <a:spLocks noGrp="1"/>
          </p:cNvSpPr>
          <p:nvPr>
            <p:ph type="pic" sz="quarter" idx="15" hasCustomPrompt="1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3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3707607" y="5099206"/>
            <a:ext cx="2145049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8" name="Рисунок 10"/>
          <p:cNvSpPr>
            <a:spLocks noGrp="1"/>
          </p:cNvSpPr>
          <p:nvPr>
            <p:ph type="pic" sz="quarter" idx="16" hasCustomPrompt="1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lvl="1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198271" y="5099206"/>
            <a:ext cx="2132985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9" name="Рисунок 10"/>
          <p:cNvSpPr>
            <a:spLocks noGrp="1"/>
          </p:cNvSpPr>
          <p:nvPr>
            <p:ph type="pic" sz="quarter" idx="17" hasCustomPrompt="1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20" hasCustomPrompt="1"/>
          </p:nvPr>
        </p:nvSpPr>
        <p:spPr>
          <a:xfrm>
            <a:off x="8618152" y="5084524"/>
            <a:ext cx="2132984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команды: 8 челове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4" hasCustomPrompt="1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7" name="Рисунок 10"/>
          <p:cNvSpPr>
            <a:spLocks noGrp="1"/>
          </p:cNvSpPr>
          <p:nvPr>
            <p:ph type="pic" sz="quarter" idx="15" hasCustomPrompt="1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3" name="Текст 2"/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8" name="Рисунок 10"/>
          <p:cNvSpPr>
            <a:spLocks noGrp="1"/>
          </p:cNvSpPr>
          <p:nvPr>
            <p:ph type="pic" sz="quarter" idx="16" hasCustomPrompt="1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4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8" name="Текст 2"/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9" name="Рисунок 10"/>
          <p:cNvSpPr>
            <a:spLocks noGrp="1"/>
          </p:cNvSpPr>
          <p:nvPr>
            <p:ph type="pic" sz="quarter" idx="17" hasCustomPrompt="1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5" name="Текст 2"/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9" name="Текст 2"/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5" name="Рисунок 10"/>
          <p:cNvSpPr>
            <a:spLocks noGrp="1"/>
          </p:cNvSpPr>
          <p:nvPr>
            <p:ph type="pic" sz="quarter" idx="26" hasCustomPrompt="1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4" name="Текст 2"/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2" name="Текст 2"/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6" name="Рисунок 10"/>
          <p:cNvSpPr>
            <a:spLocks noGrp="1"/>
          </p:cNvSpPr>
          <p:nvPr>
            <p:ph type="pic" sz="quarter" idx="27" hasCustomPrompt="1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Текст 2"/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3" name="Текст 2"/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7" name="Рисунок 10"/>
          <p:cNvSpPr>
            <a:spLocks noGrp="1"/>
          </p:cNvSpPr>
          <p:nvPr>
            <p:ph type="pic" sz="quarter" idx="28" hasCustomPrompt="1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Текст 2"/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4" name="Текст 2"/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8" name="Рисунок 10"/>
          <p:cNvSpPr>
            <a:spLocks noGrp="1"/>
          </p:cNvSpPr>
          <p:nvPr>
            <p:ph type="pic" sz="quarter" idx="29" hasCustomPrompt="1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Текст 2"/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5" name="Текст 2"/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pic>
        <p:nvPicPr>
          <p:cNvPr id="13" name="Графический объект 12"/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Графический объект 13"/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иров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я соединительная линия 15"/>
          <p:cNvCxnSpPr/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7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4" name="Объект 10"/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8" name="Текст 4"/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5" name="Объект 10"/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21" name="Текст 2"/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9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Объект 3"/>
          <p:cNvSpPr>
            <a:spLocks noGrp="1"/>
          </p:cNvSpPr>
          <p:nvPr>
            <p:ph sz="half" idx="14" hasCustomPrompt="1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Объект 10"/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14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/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5" name="Объект 3"/>
          <p:cNvSpPr>
            <a:spLocks noGrp="1"/>
          </p:cNvSpPr>
          <p:nvPr>
            <p:ph sz="half" idx="16" hasCustomPrompt="1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5476875" y="3682546"/>
            <a:ext cx="5111750" cy="1525588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Дата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22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24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ключение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pic>
        <p:nvPicPr>
          <p:cNvPr id="6" name="Графический объект 5"/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аблиц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аблица 7"/>
          <p:cNvSpPr>
            <a:spLocks noGrp="1"/>
          </p:cNvSpPr>
          <p:nvPr>
            <p:ph type="tbl" sz="quarter" idx="14" hasCustomPrompt="1"/>
          </p:nvPr>
        </p:nvSpPr>
        <p:spPr>
          <a:xfrm>
            <a:off x="838200" y="2111381"/>
            <a:ext cx="10515600" cy="3744913"/>
          </a:xfrm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таблицу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20ГГ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CEABB6-07DC-46E8-9B57-56EC44A396E5}" type="slidenum">
              <a:rPr lang="ru-RU" noProof="0" smtClean="0"/>
              <a:t>‹#›</a:t>
            </a:fld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74435" y="2610510"/>
            <a:ext cx="7818783" cy="2610847"/>
          </a:xfrm>
        </p:spPr>
        <p:txBody>
          <a:bodyPr rtlCol="0">
            <a:noAutofit/>
          </a:bodyPr>
          <a:lstStyle/>
          <a:p>
            <a:pPr rtl="0"/>
            <a:r>
              <a:rPr lang="ru-RU" sz="5400" b="1" cap="none" dirty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 воспитательной работы </a:t>
            </a:r>
            <a:r>
              <a:rPr lang="ru-RU" sz="5400" b="1" dirty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МБУ ДО СШ </a:t>
            </a:r>
            <a:r>
              <a:rPr lang="ru-RU" sz="5400" b="1" cap="none" dirty="0"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2026-2027 учебный год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План воспитательной работы спортивной школы на 2026-2027 учебный год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38200" y="1844843"/>
            <a:ext cx="10166684" cy="4332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Georgia" panose="02040502050405020303" pitchFamily="18" charset="0"/>
              </a:rPr>
              <a:t>Цель: </a:t>
            </a:r>
          </a:p>
          <a:p>
            <a:pPr marL="514350" indent="-514350">
              <a:buAutoNum type="arabicPeriod"/>
            </a:pPr>
            <a:r>
              <a:rPr lang="ru-RU" sz="1600" b="1" dirty="0">
                <a:latin typeface="Georgia" panose="02040502050405020303" pitchFamily="18" charset="0"/>
              </a:rPr>
              <a:t>Подготовка ученика как субъекта учебной, профессиональной, социальной и личной жизнедеятельности; воспитание гуманной, творческой, культурной, саморазвивающейся личности, способной к самореализации имеющегося творческого потенциала.</a:t>
            </a:r>
          </a:p>
          <a:p>
            <a:pPr marL="514350" indent="-514350">
              <a:buAutoNum type="arabicPeriod"/>
            </a:pPr>
            <a:r>
              <a:rPr lang="ru-RU" sz="1600" b="1" dirty="0">
                <a:latin typeface="Georgia" panose="02040502050405020303" pitchFamily="18" charset="0"/>
              </a:rPr>
              <a:t>Формирование всесторонне развитой, гармоничной личности посредством накопления суммы знаний, умений и навыков, формирования набора качеств, требуемых для жизнедеятельности и продолжения образования.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План воспитательной работы спортивной школы на 2024-2025 учебный год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97304" y="1690688"/>
            <a:ext cx="11405938" cy="4802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Georgia" panose="02040502050405020303" pitchFamily="18" charset="0"/>
              </a:rPr>
              <a:t>Задачи: </a:t>
            </a:r>
          </a:p>
          <a:p>
            <a:pPr marL="514350" indent="-514350">
              <a:buAutoNum type="arabicPeriod"/>
            </a:pPr>
            <a:r>
              <a:rPr lang="ru-RU" sz="1600" b="1" dirty="0">
                <a:latin typeface="Georgia" panose="02040502050405020303" pitchFamily="18" charset="0"/>
              </a:rPr>
              <a:t>Социально-педагогическая адаптация и защита детей, формирование позитивного отношения между людьми, уважение прав другого человека.</a:t>
            </a:r>
          </a:p>
          <a:p>
            <a:pPr marL="514350" indent="-514350">
              <a:buAutoNum type="arabicPeriod"/>
            </a:pPr>
            <a:r>
              <a:rPr lang="ru-RU" sz="1600" b="1" dirty="0">
                <a:latin typeface="Georgia" panose="02040502050405020303" pitchFamily="18" charset="0"/>
              </a:rPr>
              <a:t>Развитие интересов и способностей личности, формирование и развитие личностных качеств, необходимых для активной жизнедеятельности.</a:t>
            </a:r>
          </a:p>
          <a:p>
            <a:pPr marL="514350" indent="-514350">
              <a:buAutoNum type="arabicPeriod"/>
            </a:pPr>
            <a:r>
              <a:rPr lang="ru-RU" sz="1600" b="1" dirty="0">
                <a:latin typeface="Georgia" panose="02040502050405020303" pitchFamily="18" charset="0"/>
              </a:rPr>
              <a:t>Целенаправленный поиск условий для максимального проявления потенциальных возможностей личности, формирования привычки к систематическому труду и состязательности, увеличение степени самостоятельности детей и самоконтроля</a:t>
            </a:r>
          </a:p>
          <a:p>
            <a:pPr marL="514350" indent="-514350">
              <a:buAutoNum type="arabicPeriod"/>
            </a:pPr>
            <a:r>
              <a:rPr lang="ru-RU" sz="1600" b="1" dirty="0">
                <a:latin typeface="Georgia" panose="02040502050405020303" pitchFamily="18" charset="0"/>
              </a:rPr>
              <a:t>Формирование знаний, умений, навыков по обеспечению здорового образа жизни, устойчивого негативного отношения антисоциальным тенденциям в молодежной среде.</a:t>
            </a:r>
          </a:p>
          <a:p>
            <a:pPr marL="514350" indent="-514350">
              <a:buAutoNum type="arabicPeriod"/>
            </a:pPr>
            <a:r>
              <a:rPr lang="ru-RU" sz="1600" b="1" dirty="0">
                <a:latin typeface="Georgia" panose="02040502050405020303" pitchFamily="18" charset="0"/>
              </a:rPr>
              <a:t>Выявление уровня воспитанности личности занимающихся.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0633"/>
            <a:ext cx="10515600" cy="67376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СЕНТЯБРЬ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type="dgm" sz="quarter" idx="15"/>
            <p:extLst>
              <p:ext uri="{D42A27DB-BD31-4B8C-83A1-F6EECF244321}">
                <p14:modId xmlns:p14="http://schemas.microsoft.com/office/powerpoint/2010/main" val="1063590030"/>
              </p:ext>
            </p:extLst>
          </p:nvPr>
        </p:nvGraphicFramePr>
        <p:xfrm>
          <a:off x="209625" y="928254"/>
          <a:ext cx="11772749" cy="54734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4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0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7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054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Разделы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Содержание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Ответственные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4185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Патриотическое воспитание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dirty="0">
                          <a:latin typeface="Georgia" panose="02040502050405020303" pitchFamily="18" charset="0"/>
                        </a:rPr>
                        <a:t>Посещение занятий старших спортсменов и их соревнований. Проведение легкоатлетического забега, посвященного памяти детям Беслана.</a:t>
                      </a:r>
                      <a:r>
                        <a:rPr lang="ru-RU" sz="1600" b="1" baseline="0" dirty="0">
                          <a:latin typeface="Georgia" panose="02040502050405020303" pitchFamily="18" charset="0"/>
                        </a:rPr>
                        <a:t> Проведение б</a:t>
                      </a:r>
                      <a:r>
                        <a:rPr lang="ru-RU" sz="1600" b="1" dirty="0">
                          <a:latin typeface="Georgia" panose="02040502050405020303" pitchFamily="18" charset="0"/>
                        </a:rPr>
                        <a:t>лиц-турнира по футболу,</a:t>
                      </a:r>
                      <a:r>
                        <a:rPr lang="ru-RU" sz="1600" b="1" baseline="0" dirty="0">
                          <a:latin typeface="Georgia" panose="02040502050405020303" pitchFamily="18" charset="0"/>
                        </a:rPr>
                        <a:t> посвященного дню знаний.</a:t>
                      </a:r>
                      <a:endParaRPr lang="ru-RU" sz="16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Администрация</a:t>
                      </a:r>
                      <a:r>
                        <a:rPr lang="ru-RU" sz="1600" b="1" dirty="0">
                          <a:latin typeface="Georgia" panose="02040502050405020303" pitchFamily="18" charset="0"/>
                        </a:rPr>
                        <a:t>, 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026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Безопасная жизнедеятельность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Беседа с детьми «Правила поведения в спортивном зале и на спорт площадке». Где УТЗ по видам,</a:t>
                      </a:r>
                      <a:r>
                        <a:rPr lang="ru-RU" sz="1600" b="1" baseline="0" dirty="0">
                          <a:latin typeface="Georgia" panose="02040502050405020303" pitchFamily="18" charset="0"/>
                        </a:rPr>
                        <a:t> поездки, соревнования.</a:t>
                      </a:r>
                    </a:p>
                    <a:p>
                      <a:r>
                        <a:rPr lang="ru-RU" sz="1600" b="1" baseline="0" dirty="0">
                          <a:latin typeface="Georgia" panose="02040502050405020303" pitchFamily="18" charset="0"/>
                        </a:rPr>
                        <a:t>Организация и проведение эвакуации обучающихся и работников образовательного учреждения при угрозе террористического акта</a:t>
                      </a:r>
                      <a:endParaRPr lang="ru-RU" sz="16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Администрация, т</a:t>
                      </a:r>
                      <a:r>
                        <a:rPr lang="ru-RU" sz="1600" b="1" dirty="0" err="1">
                          <a:latin typeface="Georgia" panose="02040502050405020303" pitchFamily="18" charset="0"/>
                        </a:rPr>
                        <a:t>ренеры</a:t>
                      </a:r>
                      <a:r>
                        <a:rPr lang="ru-RU" sz="1600" b="1" dirty="0">
                          <a:latin typeface="Georgia" panose="02040502050405020303" pitchFamily="18" charset="0"/>
                        </a:rPr>
                        <a:t>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879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Работа с учащимися «группы риска»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Составление списка неблагополучных семей и детей 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«группы риска»</a:t>
                      </a:r>
                      <a:endParaRPr lang="ru-RU" sz="16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2817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Работа с родителями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Совместная работа тренера-преподавателя и родителей в развитии спортивных навыков детей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2817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Работа с коллективом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Оказание методической помощи в проведении спортивных соревнований.</a:t>
                      </a:r>
                      <a:endParaRPr lang="ru-RU" sz="1600" b="1" baseline="0" dirty="0">
                        <a:latin typeface="Georgia" panose="02040502050405020303" pitchFamily="18" charset="0"/>
                      </a:endParaRPr>
                    </a:p>
                    <a:p>
                      <a:r>
                        <a:rPr lang="ru-RU" sz="1600" b="1" baseline="0" dirty="0">
                          <a:latin typeface="Georgia" panose="02040502050405020303" pitchFamily="18" charset="0"/>
                        </a:rPr>
                        <a:t>Взаимодействие с общеобразовательными школами района.</a:t>
                      </a:r>
                    </a:p>
                    <a:p>
                      <a:r>
                        <a:rPr lang="ru-RU" sz="1600" b="1" baseline="0" dirty="0">
                          <a:latin typeface="Georgia" panose="02040502050405020303" pitchFamily="18" charset="0"/>
                        </a:rPr>
                        <a:t>Оказание посильной помощи образовательным учреждениям в проведении спортивных мероприятий.</a:t>
                      </a:r>
                      <a:endParaRPr lang="ru-RU" sz="16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dirty="0">
                          <a:latin typeface="Georgia" panose="02040502050405020303" pitchFamily="18" charset="0"/>
                        </a:rPr>
                        <a:t>Администрация,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тренеры-преподаватели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.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0633"/>
            <a:ext cx="10515600" cy="673767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октябрь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type="dgm" sz="quarter" idx="15"/>
          </p:nvPr>
        </p:nvGraphicFramePr>
        <p:xfrm>
          <a:off x="578056" y="1526959"/>
          <a:ext cx="11035887" cy="33077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8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2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5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582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Georgia" panose="02040502050405020303" pitchFamily="18" charset="0"/>
                        </a:rPr>
                        <a:t>Разделы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Georgia" panose="02040502050405020303" pitchFamily="18" charset="0"/>
                        </a:rPr>
                        <a:t>Содержание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Georgia" panose="02040502050405020303" pitchFamily="18" charset="0"/>
                        </a:rPr>
                        <a:t>Ответственные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1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Georgia" panose="02040502050405020303" pitchFamily="18" charset="0"/>
                        </a:rPr>
                        <a:t>Безопасная жизнедеятельность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Georgia" panose="02040502050405020303" pitchFamily="18" charset="0"/>
                        </a:rPr>
                        <a:t>Инструктаж по ТБ «Травмы и раны. Предупреждение детского травматизма в быту»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5437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Georgia" panose="02040502050405020303" pitchFamily="18" charset="0"/>
                        </a:rPr>
                        <a:t>Работа с одарёнными детьми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Georgia" panose="02040502050405020303" pitchFamily="18" charset="0"/>
                        </a:rPr>
                        <a:t>Просмотр соревнований (фото, видео) и их обсуждение. Анализ выступлений,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Georgia" panose="02040502050405020303" pitchFamily="18" charset="0"/>
                        </a:rPr>
                        <a:t> разбор ошибок.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  <a:cs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3567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Georgia" panose="02040502050405020303" pitchFamily="18" charset="0"/>
                        </a:rPr>
                        <a:t>Работа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Georgia" panose="02040502050405020303" pitchFamily="18" charset="0"/>
                        </a:rPr>
                        <a:t> с коллективом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  <a:cs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Georgia" panose="02040502050405020303" pitchFamily="18" charset="0"/>
                        </a:rPr>
                        <a:t>Привлечение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Georgia" panose="02040502050405020303" pitchFamily="18" charset="0"/>
                        </a:rPr>
                        <a:t> «трудных» подростков к занятиям в СШ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  <a:cs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cs typeface="Georgia" panose="02040502050405020303" pitchFamily="18" charset="0"/>
                        </a:rPr>
                        <a:t>Администрация,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Georgia" panose="02040502050405020303" pitchFamily="18" charset="0"/>
                        </a:rPr>
                        <a:t> тренеры-преподаватели.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  <a:cs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0633"/>
            <a:ext cx="10515600" cy="67376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ноябрь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type="dgm" sz="quarter" idx="15"/>
          </p:nvPr>
        </p:nvGraphicFramePr>
        <p:xfrm>
          <a:off x="838200" y="1572856"/>
          <a:ext cx="10663988" cy="33316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4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66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3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128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Разделы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Содержание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Ответственные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815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Нравственное воспитание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Всемирный день здоровья.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815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Эстетическое воспитание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Проведение учебных бесед на тему</a:t>
                      </a:r>
                      <a:r>
                        <a:rPr lang="ru-RU" sz="1600" b="1" baseline="0" dirty="0">
                          <a:latin typeface="Georgia" panose="02040502050405020303" pitchFamily="18" charset="0"/>
                        </a:rPr>
                        <a:t> «ВФСК ГТО» (популяризация ГТО)</a:t>
                      </a:r>
                      <a:endParaRPr lang="ru-RU" sz="16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815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Безопасная жизнедеятельность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Беседа «Правила поведения при угрозе террористического акта».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815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Работа с учащимися «группы риска»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«Мотивация на постоянное посещение учебно-тренировочных занятий».</a:t>
                      </a:r>
                    </a:p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Контроль посещаемости занятий.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Администрация,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тренеры-преподаватели</a:t>
                      </a:r>
                      <a:endParaRPr lang="ru-RU" sz="16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0633"/>
            <a:ext cx="10515600" cy="67376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декабрь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type="dgm" sz="quarter" idx="15"/>
          </p:nvPr>
        </p:nvGraphicFramePr>
        <p:xfrm>
          <a:off x="838200" y="1651248"/>
          <a:ext cx="10663988" cy="35635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110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43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826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Разделы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Содержание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Ответственные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3274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Безопасность жизнедеятельности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Действия работников и обучающихся образовательного учреждения при угрозе и возникновении</a:t>
                      </a:r>
                      <a:r>
                        <a:rPr lang="ru-RU" sz="1600" b="1" baseline="0" dirty="0">
                          <a:latin typeface="Georgia" panose="02040502050405020303" pitchFamily="18" charset="0"/>
                        </a:rPr>
                        <a:t> пожара.</a:t>
                      </a:r>
                      <a:endParaRPr lang="ru-RU" sz="16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dirty="0">
                          <a:latin typeface="Georgia" panose="02040502050405020303" pitchFamily="18" charset="0"/>
                        </a:rPr>
                        <a:t>Администрация,</a:t>
                      </a:r>
                      <a:r>
                        <a:rPr lang="ru-RU" sz="1600" b="1" baseline="0" dirty="0">
                          <a:latin typeface="Georgia" panose="02040502050405020303" pitchFamily="18" charset="0"/>
                        </a:rPr>
                        <a:t> т</a:t>
                      </a:r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ренеры-преподаватели</a:t>
                      </a:r>
                    </a:p>
                    <a:p>
                      <a:endParaRPr lang="ru-RU" sz="16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5097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Работа с одаренными детьми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Проведение спортивно-массовых мероприятий по видам спорта.</a:t>
                      </a:r>
                    </a:p>
                    <a:p>
                      <a:endParaRPr lang="ru-RU" sz="16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  <a:p>
                      <a:endParaRPr lang="ru-RU" sz="16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920">
                <a:tc>
                  <a:txBody>
                    <a:bodyPr/>
                    <a:lstStyle/>
                    <a:p>
                      <a:endParaRPr lang="ru-RU" sz="16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Организация и участие в ежегодном спортивном празднике «Спортивная Элита»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Администрация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0633"/>
            <a:ext cx="10515600" cy="67376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январь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type="dgm" sz="quarter" idx="15"/>
            <p:custDataLst>
              <p:tags r:id="rId1"/>
            </p:custDataLst>
          </p:nvPr>
        </p:nvGraphicFramePr>
        <p:xfrm>
          <a:off x="918845" y="1389380"/>
          <a:ext cx="10664190" cy="23780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5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04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4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599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Разделы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Содержание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Ответственные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Эстетическое воспитание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Рождественский городской турнир по плаванию.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Работа с одаренными детьми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Просмотр соревнований (фото, видео) и их обсуждение.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0633"/>
            <a:ext cx="10515600" cy="67376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февраль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type="dgm" sz="quarter" idx="15"/>
            <p:extLst>
              <p:ext uri="{D42A27DB-BD31-4B8C-83A1-F6EECF244321}">
                <p14:modId xmlns:p14="http://schemas.microsoft.com/office/powerpoint/2010/main" val="3130490436"/>
              </p:ext>
            </p:extLst>
          </p:nvPr>
        </p:nvGraphicFramePr>
        <p:xfrm>
          <a:off x="1029436" y="1363132"/>
          <a:ext cx="10663988" cy="29963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5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04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43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128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Разделы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Содержание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Ответственные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815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Патриотическое воспитание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«Лыжня России 2027», «Отцы-молодцы!»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815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Работа с учащимися «группы риска»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Участие в соревнованиях посвященных Дню Защитника Отечества.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815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Работа с коллективом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Привлечение  подростков, стоящих на учете в ПДН и находящихся в сложной жизненной ситуации к занятиям в СШ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Администрация,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тренеры-преподаватели</a:t>
                      </a:r>
                      <a:endParaRPr lang="ru-RU" sz="16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0633"/>
            <a:ext cx="10515600" cy="67376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март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type="dgm" sz="quarter" idx="15"/>
            <p:extLst>
              <p:ext uri="{D42A27DB-BD31-4B8C-83A1-F6EECF244321}">
                <p14:modId xmlns:p14="http://schemas.microsoft.com/office/powerpoint/2010/main" val="3333383562"/>
              </p:ext>
            </p:extLst>
          </p:nvPr>
        </p:nvGraphicFramePr>
        <p:xfrm>
          <a:off x="748146" y="1351184"/>
          <a:ext cx="10754043" cy="37399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93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43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128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Georgia" panose="02040502050405020303" pitchFamily="18" charset="0"/>
                        </a:rPr>
                        <a:t>Разделы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Georgia" panose="02040502050405020303" pitchFamily="18" charset="0"/>
                        </a:rPr>
                        <a:t>Содержание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Georgia" panose="02040502050405020303" pitchFamily="18" charset="0"/>
                        </a:rPr>
                        <a:t>Ответственные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3797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Нравственное воспитание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Участие в городских соревнованиях по лыжным гонкам,</a:t>
                      </a:r>
                      <a:r>
                        <a:rPr lang="ru-RU" sz="1400" b="1" baseline="0" dirty="0">
                          <a:latin typeface="Georgia" panose="02040502050405020303" pitchFamily="18" charset="0"/>
                        </a:rPr>
                        <a:t> посвященных празднованию 8 Марта.</a:t>
                      </a:r>
                      <a:endParaRPr lang="ru-RU" sz="1400" b="1" dirty="0">
                        <a:latin typeface="Georgia" panose="02040502050405020303" pitchFamily="18" charset="0"/>
                      </a:endParaRPr>
                    </a:p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Турнир по «Самбо» посвященный памяти Зубанова И.К.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4501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Безопасная жизнедеятельность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Организация и проведение эвакуации обучающихся и работников образовательного учреждения при угрозе террористического акта.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dirty="0">
                          <a:latin typeface="Georgia" panose="02040502050405020303" pitchFamily="18" charset="0"/>
                        </a:rPr>
                        <a:t>Администрация,</a:t>
                      </a:r>
                      <a:r>
                        <a:rPr lang="ru-RU" sz="1400" b="1" baseline="0" dirty="0">
                          <a:latin typeface="Georgia" panose="02040502050405020303" pitchFamily="18" charset="0"/>
                        </a:rPr>
                        <a:t> т</a:t>
                      </a:r>
                      <a:r>
                        <a:rPr lang="ru-RU" sz="1400" b="1" dirty="0">
                          <a:latin typeface="Georgia" panose="02040502050405020303" pitchFamily="18" charset="0"/>
                        </a:rPr>
                        <a:t>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815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Работа с учащимися «группы риска»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Изучение условий воспитания в семье;</a:t>
                      </a:r>
                    </a:p>
                    <a:p>
                      <a:r>
                        <a:rPr lang="ru-RU" sz="1400" b="1" baseline="0" dirty="0">
                          <a:latin typeface="Georgia" panose="02040502050405020303" pitchFamily="18" charset="0"/>
                        </a:rPr>
                        <a:t>Профилактическая беседа «Мифы о наркотиках»</a:t>
                      </a:r>
                      <a:endParaRPr lang="ru-RU" sz="14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dirty="0">
                          <a:latin typeface="Georgia" panose="02040502050405020303" pitchFamily="18" charset="0"/>
                        </a:rPr>
                        <a:t>Администрация, 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815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Работа с родителями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Индивидуальные</a:t>
                      </a:r>
                      <a:r>
                        <a:rPr lang="ru-RU" sz="1400" b="1" baseline="0" dirty="0">
                          <a:latin typeface="Georgia" panose="02040502050405020303" pitchFamily="18" charset="0"/>
                        </a:rPr>
                        <a:t> беседы с родителями (при необходимости)</a:t>
                      </a:r>
                      <a:endParaRPr lang="ru-RU" sz="14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0633"/>
            <a:ext cx="10515600" cy="67376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апрель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type="dgm" sz="quarter" idx="15"/>
          </p:nvPr>
        </p:nvGraphicFramePr>
        <p:xfrm>
          <a:off x="764006" y="1633007"/>
          <a:ext cx="10663988" cy="1543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5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04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43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817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Georgia" panose="02040502050405020303" pitchFamily="18" charset="0"/>
                        </a:rPr>
                        <a:t>Разделы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Georgia" panose="02040502050405020303" pitchFamily="18" charset="0"/>
                        </a:rPr>
                        <a:t>Содержание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Georgia" panose="02040502050405020303" pitchFamily="18" charset="0"/>
                        </a:rPr>
                        <a:t>Ответственные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815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Работа с одаренными детьми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Проведение спортивно-массовых</a:t>
                      </a:r>
                      <a:r>
                        <a:rPr lang="ru-RU" sz="1400" b="1" baseline="0" dirty="0">
                          <a:latin typeface="Georgia" panose="02040502050405020303" pitchFamily="18" charset="0"/>
                        </a:rPr>
                        <a:t> мероприятий по видам спорта.</a:t>
                      </a:r>
                    </a:p>
                    <a:p>
                      <a:r>
                        <a:rPr lang="ru-RU" sz="1400" b="1" baseline="0" dirty="0">
                          <a:latin typeface="Georgia" panose="02040502050405020303" pitchFamily="18" charset="0"/>
                        </a:rPr>
                        <a:t>Сдача нормативов «ВФСК ГТО». </a:t>
                      </a:r>
                      <a:endParaRPr lang="ru-RU" sz="14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  <a:p>
                      <a:endParaRPr lang="ru-RU" sz="1400" b="1" dirty="0">
                        <a:latin typeface="Georgia" panose="02040502050405020303" pitchFamily="18" charset="0"/>
                      </a:endParaRPr>
                    </a:p>
                    <a:p>
                      <a:endParaRPr lang="ru-RU" sz="14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0633"/>
            <a:ext cx="10515600" cy="67376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май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type="dgm" sz="quarter" idx="15"/>
            <p:extLst>
              <p:ext uri="{D42A27DB-BD31-4B8C-83A1-F6EECF244321}">
                <p14:modId xmlns:p14="http://schemas.microsoft.com/office/powerpoint/2010/main" val="2172026218"/>
              </p:ext>
            </p:extLst>
          </p:nvPr>
        </p:nvGraphicFramePr>
        <p:xfrm>
          <a:off x="665018" y="1171076"/>
          <a:ext cx="11000509" cy="48213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50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9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98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952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Georgia" panose="02040502050405020303" pitchFamily="18" charset="0"/>
                        </a:rPr>
                        <a:t>Разделы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Georgia" panose="02040502050405020303" pitchFamily="18" charset="0"/>
                        </a:rPr>
                        <a:t>Содержание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Georgia" panose="02040502050405020303" pitchFamily="18" charset="0"/>
                        </a:rPr>
                        <a:t>Ответственные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42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Нравственное</a:t>
                      </a:r>
                      <a:r>
                        <a:rPr lang="ru-RU" sz="1400" b="1" baseline="0" dirty="0">
                          <a:latin typeface="Georgia" panose="02040502050405020303" pitchFamily="18" charset="0"/>
                        </a:rPr>
                        <a:t> воспитание </a:t>
                      </a:r>
                      <a:endParaRPr lang="ru-RU" sz="14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Участие в легкоатлетической</a:t>
                      </a:r>
                      <a:r>
                        <a:rPr lang="ru-RU" sz="1400" b="1" baseline="0" dirty="0"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ru-RU" sz="1400" b="1" dirty="0">
                          <a:latin typeface="Georgia" panose="02040502050405020303" pitchFamily="18" charset="0"/>
                        </a:rPr>
                        <a:t>эстафете посвященной   82-ой годовщины Победы в ВОВ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>
                          <a:latin typeface="Georgia" panose="02040502050405020303" pitchFamily="18" charset="0"/>
                        </a:rPr>
                        <a:t>Тренеры-преподаватели</a:t>
                      </a:r>
                      <a:endParaRPr lang="ru-RU" sz="14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42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Эстетическое воспитание</a:t>
                      </a:r>
                      <a:r>
                        <a:rPr lang="ru-RU" sz="1400" b="1" baseline="0" dirty="0">
                          <a:latin typeface="Georgia" panose="02040502050405020303" pitchFamily="18" charset="0"/>
                        </a:rPr>
                        <a:t> </a:t>
                      </a:r>
                      <a:endParaRPr lang="ru-RU" sz="14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Награждение детей по итогам года.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060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Безопасная жизнедеятельность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Действия работников и обучающихся образовательного учреждения при угрозе и возникновении</a:t>
                      </a:r>
                      <a:r>
                        <a:rPr lang="ru-RU" sz="1400" b="1" baseline="0" dirty="0">
                          <a:latin typeface="Georgia" panose="02040502050405020303" pitchFamily="18" charset="0"/>
                        </a:rPr>
                        <a:t> пожара.</a:t>
                      </a:r>
                      <a:endParaRPr lang="ru-RU" sz="14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1781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Работа с одаренными детьми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Открытый городской турнир по футболу, посвященный  82-ой годовщине Победы  в ВОВ.</a:t>
                      </a:r>
                    </a:p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Проведение спортивно-массовых мероприятий по видам спорта.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060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Работа с учащимися</a:t>
                      </a:r>
                      <a:r>
                        <a:rPr lang="ru-RU" sz="1400" b="1" baseline="0" dirty="0">
                          <a:latin typeface="Georgia" panose="02040502050405020303" pitchFamily="18" charset="0"/>
                        </a:rPr>
                        <a:t> «группы риска»</a:t>
                      </a:r>
                      <a:endParaRPr lang="ru-RU" sz="14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Участие в летнем фестивале ВФСК</a:t>
                      </a:r>
                      <a:r>
                        <a:rPr lang="ru-RU" sz="1400" b="1" baseline="0" dirty="0">
                          <a:latin typeface="Georgia" panose="02040502050405020303" pitchFamily="18" charset="0"/>
                        </a:rPr>
                        <a:t> ГТО.</a:t>
                      </a:r>
                      <a:endParaRPr lang="ru-RU" sz="14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0633"/>
            <a:ext cx="10515600" cy="67376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июнь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type="dgm" sz="quarter" idx="15"/>
          </p:nvPr>
        </p:nvGraphicFramePr>
        <p:xfrm>
          <a:off x="1083076" y="1171074"/>
          <a:ext cx="10419113" cy="43069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97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8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01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128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Разделы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Содержание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Georgia" panose="02040502050405020303" pitchFamily="18" charset="0"/>
                        </a:rPr>
                        <a:t>Ответственные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815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Эстетическое воспитание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Мероприятия на летних спортивных сборах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815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Безопасная жизнедеятельность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Инструктаж: «По правилам безопасного поведения на водоемах в летнее время». </a:t>
                      </a:r>
                    </a:p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Летний</a:t>
                      </a:r>
                      <a:r>
                        <a:rPr lang="ru-RU" sz="1600" b="1" baseline="0" dirty="0">
                          <a:latin typeface="Georgia" panose="02040502050405020303" pitchFamily="18" charset="0"/>
                        </a:rPr>
                        <a:t> фестиваль ВФСК ГТО.</a:t>
                      </a:r>
                      <a:endParaRPr lang="ru-RU" sz="16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815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Работа с одаренными</a:t>
                      </a:r>
                      <a:r>
                        <a:rPr lang="ru-RU" sz="1600" b="1" baseline="0" dirty="0">
                          <a:latin typeface="Georgia" panose="02040502050405020303" pitchFamily="18" charset="0"/>
                        </a:rPr>
                        <a:t> детьми</a:t>
                      </a:r>
                      <a:endParaRPr lang="ru-RU" sz="16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Акция «Первый шаг в ГТО», «Веселые старты».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7630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Работа с учащимися «группы риска»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Участие в соревнованиях</a:t>
                      </a:r>
                      <a:r>
                        <a:rPr lang="ru-RU" sz="1600" b="1" baseline="0" dirty="0">
                          <a:latin typeface="Georgia" panose="02040502050405020303" pitchFamily="18" charset="0"/>
                        </a:rPr>
                        <a:t> среди дворовых команд по  футболу.</a:t>
                      </a:r>
                    </a:p>
                    <a:p>
                      <a:r>
                        <a:rPr lang="ru-RU" sz="1600" b="1" baseline="0" dirty="0">
                          <a:latin typeface="Georgia" panose="02040502050405020303" pitchFamily="18" charset="0"/>
                        </a:rPr>
                        <a:t>Турнир по футболу «Футбол против наркотиков».</a:t>
                      </a:r>
                      <a:endParaRPr lang="ru-RU" sz="1600" b="1" dirty="0">
                        <a:latin typeface="Georgia" panose="02040502050405020303" pitchFamily="18" charset="0"/>
                      </a:endParaRPr>
                    </a:p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Спортивно-массовое мероприятие</a:t>
                      </a:r>
                      <a:r>
                        <a:rPr lang="ru-RU" sz="1600" b="1" baseline="0" dirty="0">
                          <a:latin typeface="Georgia" panose="02040502050405020303" pitchFamily="18" charset="0"/>
                        </a:rPr>
                        <a:t> посвященное «Дню защиты детей».</a:t>
                      </a:r>
                      <a:endParaRPr lang="ru-RU" sz="1600" b="1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Georgia" panose="02040502050405020303" pitchFamily="18" charset="0"/>
                        </a:rPr>
                        <a:t>Тренеры-преподаватели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39*176"/>
  <p:tag name="TABLE_ENDDRAG_RECT" val="66*151*839*177"/>
</p:tagLst>
</file>

<file path=ppt/theme/theme1.xml><?xml version="1.0" encoding="utf-8"?>
<a:theme xmlns:a="http://schemas.openxmlformats.org/drawingml/2006/main" name="Пользовательские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854</Words>
  <Application>Microsoft Office PowerPoint</Application>
  <PresentationFormat>Широкоэкранный</PresentationFormat>
  <Paragraphs>166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Georgia</vt:lpstr>
      <vt:lpstr>Times New Roman</vt:lpstr>
      <vt:lpstr>Пользовательские</vt:lpstr>
      <vt:lpstr>План воспитательной работы МБУ ДО СШ на 2026-2027 учебный год</vt:lpstr>
      <vt:lpstr>План воспитательной работы спортивной школы на 2026-2027 учебный год</vt:lpstr>
      <vt:lpstr>План воспитательной работы спортивной школы на 2024-2025 учебный год</vt:lpstr>
      <vt:lpstr>СЕНТЯБРЬ</vt:lpstr>
      <vt:lpstr>октябрь</vt:lpstr>
      <vt:lpstr>ноябрь</vt:lpstr>
      <vt:lpstr>декабрь</vt:lpstr>
      <vt:lpstr>январь</vt:lpstr>
      <vt:lpstr>февраль</vt:lpstr>
      <vt:lpstr>март</vt:lpstr>
      <vt:lpstr>апрель</vt:lpstr>
      <vt:lpstr>май</vt:lpstr>
      <vt:lpstr>июнь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воспитательной работы МБУ ДО СШ на 2023-2024 учебный год</dc:title>
  <dc:creator>Zamdir</dc:creator>
  <cp:lastModifiedBy>Zamdir</cp:lastModifiedBy>
  <cp:revision>19</cp:revision>
  <dcterms:created xsi:type="dcterms:W3CDTF">2023-12-25T02:12:00Z</dcterms:created>
  <dcterms:modified xsi:type="dcterms:W3CDTF">2026-10-14T03:27:51Z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551A1E9148CD4AF290A0E59E637A7BF7_12</vt:lpwstr>
  </property>
  <property fmtid="{D5CDD505-2E9C-101B-9397-08002B2CF9AE}" pid="3" name="KSOProductBuildVer">
    <vt:lpwstr>1049-12.2.0.21931</vt:lpwstr>
  </property>
</Properties>
</file>