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7.svg" ContentType="image/svg+xml"/>
  <Override PartName="/ppt/media/image19.svg" ContentType="image/svg+xml"/>
  <Override PartName="/ppt/media/image2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2" r:id="rId6"/>
    <p:sldId id="258" r:id="rId7"/>
    <p:sldId id="263" r:id="rId8"/>
    <p:sldId id="265" r:id="rId9"/>
    <p:sldId id="267" r:id="rId10"/>
    <p:sldId id="266" r:id="rId11"/>
    <p:sldId id="268" r:id="rId12"/>
    <p:sldId id="269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438A0-FCA2-4496-BE24-AC28E3639AB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C499-2480-4417-96E6-4F4E748760B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B9A9E5-4F7F-4A7D-9DE1-8992323292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499-2480-4417-96E6-4F4E748760B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svg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ru-RU" noProof="0"/>
              <a:t>СТИЛЬ ОБРАЗЦА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/>
          </a:p>
        </p:txBody>
      </p:sp>
      <p:pic>
        <p:nvPicPr>
          <p:cNvPr id="8" name="Графический объект 7"/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>
            <a:fillRect/>
          </a:stretch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объек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pic>
        <p:nvPicPr>
          <p:cNvPr id="11" name="Графический объект 10"/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/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/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  <a:endParaRPr lang="ru-RU" noProof="0"/>
          </a:p>
        </p:txBody>
      </p:sp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  <a:endParaRPr lang="ru-RU" noProof="0"/>
          </a:p>
        </p:txBody>
      </p:sp>
      <p:sp>
        <p:nvSpPr>
          <p:cNvPr id="2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25" name="Объект 3"/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26" name="Объект 5"/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endParaRPr lang="ru-RU" noProof="0"/>
          </a:p>
        </p:txBody>
      </p:sp>
      <p:sp>
        <p:nvSpPr>
          <p:cNvPr id="22" name="Объект 3"/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27" name="Объект 3"/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</a:fld>
            <a:endParaRPr lang="ru-RU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  <a:endParaRPr lang="ru-RU" noProof="0"/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</a:fld>
            <a:endParaRPr lang="ru-RU" noProof="0"/>
          </a:p>
        </p:txBody>
      </p:sp>
      <p:pic>
        <p:nvPicPr>
          <p:cNvPr id="11" name="Графический объект 10"/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>
            <a:fillRect/>
          </a:stretch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>
            <a:fillRect/>
          </a:stretch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  <a:endParaRPr lang="ru-RU" noProof="0"/>
          </a:p>
        </p:txBody>
      </p:sp>
      <p:sp>
        <p:nvSpPr>
          <p:cNvPr id="20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  <a:endParaRPr lang="ru-RU" noProof="0"/>
          </a:p>
        </p:txBody>
      </p:sp>
      <p:sp>
        <p:nvSpPr>
          <p:cNvPr id="25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  <a:endParaRPr lang="ru-RU" noProof="0"/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  <a:endParaRPr lang="ru-RU" noProof="0"/>
          </a:p>
        </p:txBody>
      </p:sp>
      <p:sp>
        <p:nvSpPr>
          <p:cNvPr id="27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  <a:endParaRPr lang="ru-RU" noProof="0"/>
          </a:p>
        </p:txBody>
      </p:sp>
      <p:sp>
        <p:nvSpPr>
          <p:cNvPr id="28" name="Текст 15"/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  <a:endParaRPr lang="ru-RU" noProof="0"/>
          </a:p>
        </p:txBody>
      </p:sp>
      <p:sp>
        <p:nvSpPr>
          <p:cNvPr id="29" name="Текст 18"/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  <a:endParaRPr lang="ru-RU" noProof="0"/>
          </a:p>
        </p:txBody>
      </p:sp>
      <p:sp>
        <p:nvSpPr>
          <p:cNvPr id="21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  <a:endParaRPr lang="ru-RU" noProof="0"/>
          </a:p>
        </p:txBody>
      </p:sp>
      <p:sp>
        <p:nvSpPr>
          <p:cNvPr id="22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  <a:endParaRPr lang="ru-RU" noProof="0"/>
          </a:p>
        </p:txBody>
      </p:sp>
      <p:sp>
        <p:nvSpPr>
          <p:cNvPr id="24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  <a:endParaRPr lang="ru-RU" noProof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sp>
        <p:nvSpPr>
          <p:cNvPr id="7" name="Заполнитель для диаграммы 6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диаграмму</a:t>
            </a:r>
            <a:endParaRPr lang="ru-RU" noProof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6" name="Текст 10"/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  <a:endParaRPr lang="ru-RU" noProof="0"/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8" name="Текст 10"/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9" name="Текст 10"/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10" name="Текст 10"/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16" name="Текст 10"/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15" name="Текст 10"/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18" name="Текст 10"/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19" name="Текст 10"/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  <a:endParaRPr lang="ru-RU" noProof="0"/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21" name="Текст 10"/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22" name="Текст 10"/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24" name="Текст 10"/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25" name="Текст 10"/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28" name="Текст 10"/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27" name="Текст 10"/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30" name="Текст 10"/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31" name="Текст 10"/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  <a:endParaRPr lang="ru-RU" noProof="0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  <a:endParaRPr lang="ru-RU" noProof="0"/>
          </a:p>
        </p:txBody>
      </p:sp>
      <p:sp>
        <p:nvSpPr>
          <p:cNvPr id="3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  <a:endParaRPr lang="ru-RU" noProof="0"/>
          </a:p>
        </p:txBody>
      </p:sp>
      <p:sp>
        <p:nvSpPr>
          <p:cNvPr id="3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  <a:endParaRPr lang="ru-RU" noProof="0"/>
          </a:p>
        </p:txBody>
      </p:sp>
      <p:sp>
        <p:nvSpPr>
          <p:cNvPr id="7" name="Заполнитель графического элемента SmartArt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графический элемент SmartArt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  <a:endParaRPr lang="ru-RU" noProof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</a:fld>
            <a:endParaRPr lang="ru-RU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  <a:endParaRPr lang="ru-RU" noProof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26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17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  <a:endParaRPr lang="ru-RU" noProof="0"/>
          </a:p>
        </p:txBody>
      </p:sp>
      <p:sp>
        <p:nvSpPr>
          <p:cNvPr id="23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27" name="Текст 2"/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18" name="Рисунок 10"/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ru-RU" noProof="0"/>
              <a:t>Щелкните значок, чтобы добавить фото</a:t>
            </a:r>
            <a:endParaRPr lang="ru-RU" noProof="0"/>
          </a:p>
        </p:txBody>
      </p:sp>
      <p:sp>
        <p:nvSpPr>
          <p:cNvPr id="24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28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19" name="Рисунок 10"/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  <a:endParaRPr lang="ru-RU" noProof="0"/>
          </a:p>
        </p:txBody>
      </p:sp>
      <p:sp>
        <p:nvSpPr>
          <p:cNvPr id="2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29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</a:fld>
            <a:endParaRPr lang="ru-RU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  <a:endParaRPr lang="ru-RU" noProof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26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17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  <a:endParaRPr lang="ru-RU" noProof="0"/>
          </a:p>
        </p:txBody>
      </p:sp>
      <p:sp>
        <p:nvSpPr>
          <p:cNvPr id="23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27" name="Текст 2"/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18" name="Рисунок 10"/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  <a:endParaRPr lang="ru-RU" noProof="0"/>
          </a:p>
        </p:txBody>
      </p:sp>
      <p:sp>
        <p:nvSpPr>
          <p:cNvPr id="24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28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19" name="Рисунок 10"/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  <a:endParaRPr lang="ru-RU" noProof="0"/>
          </a:p>
        </p:txBody>
      </p:sp>
      <p:sp>
        <p:nvSpPr>
          <p:cNvPr id="2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29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55" name="Рисунок 10"/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  <a:endParaRPr lang="ru-RU" noProof="0"/>
          </a:p>
        </p:txBody>
      </p:sp>
      <p:sp>
        <p:nvSpPr>
          <p:cNvPr id="54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62" name="Текст 2"/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56" name="Рисунок 10"/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  <a:endParaRPr lang="ru-RU" noProof="0"/>
          </a:p>
        </p:txBody>
      </p:sp>
      <p:sp>
        <p:nvSpPr>
          <p:cNvPr id="59" name="Текст 2"/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63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57" name="Рисунок 10"/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  <a:endParaRPr lang="ru-RU" noProof="0"/>
          </a:p>
        </p:txBody>
      </p:sp>
      <p:sp>
        <p:nvSpPr>
          <p:cNvPr id="60" name="Текст 2"/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64" name="Текст 2"/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58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  <a:endParaRPr lang="ru-RU" noProof="0"/>
          </a:p>
        </p:txBody>
      </p:sp>
      <p:sp>
        <p:nvSpPr>
          <p:cNvPr id="61" name="Текст 2"/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65" name="Текст 2"/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</a:fld>
            <a:endParaRPr lang="ru-RU" noProof="0"/>
          </a:p>
        </p:txBody>
      </p:sp>
      <p:pic>
        <p:nvPicPr>
          <p:cNvPr id="13" name="Графический объект 12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нсирова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  <a:endParaRPr lang="ru-RU" noProof="0"/>
          </a:p>
        </p:txBody>
      </p:sp>
      <p:sp>
        <p:nvSpPr>
          <p:cNvPr id="11" name="Объект 10"/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  <a:endParaRPr lang="ru-RU" noProof="0"/>
          </a:p>
        </p:txBody>
      </p:sp>
      <p:sp>
        <p:nvSpPr>
          <p:cNvPr id="17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sp>
        <p:nvSpPr>
          <p:cNvPr id="24" name="Объект 10"/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  <a:endParaRPr lang="ru-RU" noProof="0"/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sp>
        <p:nvSpPr>
          <p:cNvPr id="25" name="Объект 10"/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  <a:endParaRPr lang="ru-RU" noProof="0"/>
          </a:p>
        </p:txBody>
      </p:sp>
      <p:sp>
        <p:nvSpPr>
          <p:cNvPr id="21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  <a:endParaRPr lang="ru-RU" noProof="0"/>
          </a:p>
        </p:txBody>
      </p:sp>
      <p:sp>
        <p:nvSpPr>
          <p:cNvPr id="1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22" name="Объект 3"/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sp>
        <p:nvSpPr>
          <p:cNvPr id="26" name="Объект 10"/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  <a:endParaRPr lang="ru-RU" noProof="0"/>
          </a:p>
        </p:txBody>
      </p:sp>
      <p:sp>
        <p:nvSpPr>
          <p:cNvPr id="14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  <a:endParaRPr lang="ru-RU" noProof="0"/>
          </a:p>
        </p:txBody>
      </p:sp>
      <p:sp>
        <p:nvSpPr>
          <p:cNvPr id="23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  <a:endParaRPr lang="ru-RU" noProof="0"/>
          </a:p>
        </p:txBody>
      </p:sp>
      <p:sp>
        <p:nvSpPr>
          <p:cNvPr id="15" name="Объект 3"/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</a:fld>
            <a:endParaRPr lang="ru-RU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  <a:endParaRPr lang="ru-RU" noProof="0"/>
          </a:p>
        </p:txBody>
      </p:sp>
      <p:sp>
        <p:nvSpPr>
          <p:cNvPr id="22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  <a:endParaRPr lang="ru-RU" noProof="0"/>
          </a:p>
        </p:txBody>
      </p:sp>
      <p:sp>
        <p:nvSpPr>
          <p:cNvPr id="24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/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>
            <a:fillRect/>
          </a:stretch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/>
          </a:p>
        </p:txBody>
      </p:sp>
      <p:pic>
        <p:nvPicPr>
          <p:cNvPr id="6" name="Графический объект 5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  <a:endParaRPr lang="ru-RU" noProof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  <a:endParaRPr lang="ru-RU" noProof="0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ца 7"/>
          <p:cNvSpPr>
            <a:spLocks noGrp="1"/>
          </p:cNvSpPr>
          <p:nvPr>
            <p:ph type="tbl" sz="quarter" idx="14" hasCustomPrompt="1"/>
          </p:nvPr>
        </p:nvSpPr>
        <p:spPr>
          <a:xfrm>
            <a:off x="838200" y="2111381"/>
            <a:ext cx="10515600" cy="3744913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таблицу</a:t>
            </a:r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</a:fld>
            <a:endParaRPr lang="ru-RU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/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  <a:endParaRPr lang="ru-RU" noProof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  <a:endParaRPr lang="ru-RU" noProof="0"/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  <a:endParaRPr lang="ru-RU" noProof="0"/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  <a:endParaRPr lang="ru-RU" noProof="0"/>
          </a:p>
        </p:txBody>
      </p:sp>
      <p:sp>
        <p:nvSpPr>
          <p:cNvPr id="19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  <a:endParaRPr lang="ru-RU" noProof="0"/>
          </a:p>
        </p:txBody>
      </p:sp>
      <p:sp>
        <p:nvSpPr>
          <p:cNvPr id="34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  <a:endParaRPr lang="ru-RU" noProof="0"/>
          </a:p>
        </p:txBody>
      </p:sp>
      <p:sp>
        <p:nvSpPr>
          <p:cNvPr id="35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  <a:endParaRPr lang="ru-RU" noProof="0"/>
          </a:p>
        </p:txBody>
      </p:sp>
      <p:sp>
        <p:nvSpPr>
          <p:cNvPr id="36" name="Текст 15"/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  <a:endParaRPr lang="ru-RU" noProof="0"/>
          </a:p>
        </p:txBody>
      </p:sp>
      <p:sp>
        <p:nvSpPr>
          <p:cNvPr id="37" name="Текст 15"/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  <a:endParaRPr lang="ru-RU" noProof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20XX г.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ru-RU" noProof="0"/>
              <a:t>Набор слайдов для презентации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  <a:endParaRPr lang="ru-RU" noProof="0"/>
          </a:p>
        </p:txBody>
      </p:sp>
      <p:sp>
        <p:nvSpPr>
          <p:cNvPr id="15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  <a:endParaRPr lang="ru-RU" noProof="0"/>
          </a:p>
        </p:txBody>
      </p:sp>
      <p:sp>
        <p:nvSpPr>
          <p:cNvPr id="17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  <a:endParaRPr lang="ru-RU" noProof="0"/>
          </a:p>
        </p:txBody>
      </p:sp>
      <p:sp>
        <p:nvSpPr>
          <p:cNvPr id="31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  <a:endParaRPr lang="ru-RU" noProof="0"/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  <a:endParaRPr lang="ru-RU" noProof="0"/>
          </a:p>
        </p:txBody>
      </p:sp>
      <p:sp>
        <p:nvSpPr>
          <p:cNvPr id="33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  <a:endParaRPr lang="ru-RU" noProof="0"/>
          </a:p>
        </p:txBody>
      </p:sp>
      <p:sp>
        <p:nvSpPr>
          <p:cNvPr id="34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  <a:endParaRPr lang="ru-RU" noProof="0"/>
          </a:p>
        </p:txBody>
      </p:sp>
      <p:sp>
        <p:nvSpPr>
          <p:cNvPr id="12" name="Текст 15"/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  <a:endParaRPr lang="ru-RU" noProof="0"/>
          </a:p>
        </p:txBody>
      </p:sp>
      <p:sp>
        <p:nvSpPr>
          <p:cNvPr id="13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</a:fld>
            <a:endParaRPr lang="ru-RU" noProof="0"/>
          </a:p>
        </p:txBody>
      </p:sp>
      <p:cxnSp>
        <p:nvCxnSpPr>
          <p:cNvPr id="2" name="Прямая соединительная линия 1"/>
          <p:cNvCxnSpPr/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  <a:endParaRPr lang="ru-RU" noProof="0"/>
          </a:p>
        </p:txBody>
      </p:sp>
      <p:sp>
        <p:nvSpPr>
          <p:cNvPr id="15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  <a:endParaRPr lang="ru-RU" noProof="0"/>
          </a:p>
        </p:txBody>
      </p:sp>
      <p:sp>
        <p:nvSpPr>
          <p:cNvPr id="17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  <a:endParaRPr lang="ru-RU" noProof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  <a:endParaRPr lang="ru-RU" noProof="0"/>
          </a:p>
        </p:txBody>
      </p:sp>
      <p:sp>
        <p:nvSpPr>
          <p:cNvPr id="18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  <a:endParaRPr lang="ru-RU" noProof="0"/>
          </a:p>
        </p:txBody>
      </p:sp>
      <p:sp>
        <p:nvSpPr>
          <p:cNvPr id="19" name="Текст 15"/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  <a:endParaRPr lang="ru-RU" noProof="0"/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  <a:endParaRPr lang="ru-RU" noProof="0"/>
          </a:p>
        </p:txBody>
      </p:sp>
      <p:sp>
        <p:nvSpPr>
          <p:cNvPr id="23" name="Текст 15"/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  <a:endParaRPr lang="ru-RU" noProof="0"/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</a:fld>
            <a:endParaRPr lang="ru-RU" noProof="0"/>
          </a:p>
        </p:txBody>
      </p:sp>
      <p:pic>
        <p:nvPicPr>
          <p:cNvPr id="2" name="Графический объект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>
            <a:fillRect/>
          </a:stretch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ступл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  <a:endParaRPr lang="ru-RU" noProof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  <a:endParaRPr lang="ru-RU" noProof="0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  <a:endParaRPr lang="ru-RU" noProof="0"/>
          </a:p>
        </p:txBody>
      </p:sp>
      <p:pic>
        <p:nvPicPr>
          <p:cNvPr id="5" name="Графический объект 4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  <a:endParaRPr lang="ru-RU" noProof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  <a:endParaRPr lang="ru-RU" noProof="0"/>
          </a:p>
        </p:txBody>
      </p:sp>
      <p:sp>
        <p:nvSpPr>
          <p:cNvPr id="1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  <a:endParaRPr lang="ru-RU" noProof="0"/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  <a:endParaRPr lang="ru-RU" noProof="0"/>
          </a:p>
        </p:txBody>
      </p:sp>
      <p:sp>
        <p:nvSpPr>
          <p:cNvPr id="14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  <a:endParaRPr lang="ru-RU" noProof="0"/>
          </a:p>
        </p:txBody>
      </p:sp>
      <p:sp>
        <p:nvSpPr>
          <p:cNvPr id="15" name="Текст 15"/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  <a:endParaRPr lang="ru-RU" noProof="0"/>
          </a:p>
        </p:txBody>
      </p:sp>
      <p:sp>
        <p:nvSpPr>
          <p:cNvPr id="16" name="Текст 18"/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  <a:endParaRPr lang="ru-RU" noProof="0"/>
          </a:p>
        </p:txBody>
      </p:sp>
      <p:sp>
        <p:nvSpPr>
          <p:cNvPr id="17" name="Дата 2"/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  <a:endParaRPr lang="ru-RU" noProof="0"/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  <a:endParaRPr lang="ru-RU" noProof="0"/>
          </a:p>
        </p:txBody>
      </p:sp>
      <p:sp>
        <p:nvSpPr>
          <p:cNvPr id="19" name="Номер слайда 4"/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  <a:endParaRPr lang="ru-RU" noProof="0"/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  <a:endParaRPr lang="ru-RU" noProof="0"/>
          </a:p>
        </p:txBody>
      </p:sp>
      <p:sp>
        <p:nvSpPr>
          <p:cNvPr id="22" name="Объект 3"/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</a:fld>
            <a:endParaRPr lang="ru-RU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</a:fld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4435" y="2610510"/>
            <a:ext cx="7818783" cy="2610847"/>
          </a:xfrm>
        </p:spPr>
        <p:txBody>
          <a:bodyPr rtlCol="0">
            <a:noAutofit/>
          </a:bodyPr>
          <a:lstStyle/>
          <a:p>
            <a:pPr rtl="0"/>
            <a:r>
              <a:rPr lang="ru-RU" sz="5400" b="1" cap="none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воспитательной работы 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МБУ ДО СШ </a:t>
            </a:r>
            <a:r>
              <a:rPr lang="ru-RU" sz="5400" b="1" cap="none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2024-2025 учебный год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0633"/>
            <a:ext cx="10515600" cy="6737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март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type="dgm" sz="quarter" idx="15"/>
          </p:nvPr>
        </p:nvGraphicFramePr>
        <p:xfrm>
          <a:off x="748146" y="1351184"/>
          <a:ext cx="10754043" cy="3739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6393682"/>
                <a:gridCol w="2074361"/>
              </a:tblGrid>
              <a:tr h="77128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Georgia" panose="02040502050405020303" pitchFamily="18" charset="0"/>
                        </a:rPr>
                        <a:t>Разделы плана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Georgia" panose="02040502050405020303" pitchFamily="18" charset="0"/>
                        </a:rPr>
                        <a:t>Содержание работы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Georgia" panose="02040502050405020303" pitchFamily="18" charset="0"/>
                        </a:rPr>
                        <a:t>Ответственные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833797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Нравственное воспитание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Участие в городских соревнованиях по лыжным гонкам,</a:t>
                      </a:r>
                      <a:r>
                        <a:rPr lang="ru-RU" sz="1400" b="1" baseline="0" dirty="0">
                          <a:latin typeface="Georgia" panose="02040502050405020303" pitchFamily="18" charset="0"/>
                        </a:rPr>
                        <a:t> посвященных празднованию 8 марта.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Турнир по «Самбо» посвященный памяти Зубанова И.К.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latin typeface="Georgia" panose="02040502050405020303" pitchFamily="18" charset="0"/>
                        </a:rPr>
                        <a:t>Тренеры-преподаватели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834501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Безопасная жизнедеятельность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Организация и проведение эвакуации обучающихся и работников образовательного учреждения при угрозе террористического акта. 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latin typeface="Georgia" panose="02040502050405020303" pitchFamily="18" charset="0"/>
                        </a:rPr>
                        <a:t>Администрация,</a:t>
                      </a:r>
                      <a:r>
                        <a:rPr lang="ru-RU" sz="1400" b="1" baseline="0" dirty="0">
                          <a:latin typeface="Georgia" panose="02040502050405020303" pitchFamily="18" charset="0"/>
                        </a:rPr>
                        <a:t> т</a:t>
                      </a:r>
                      <a:r>
                        <a:rPr lang="ru-RU" sz="1400" b="1" dirty="0">
                          <a:latin typeface="Georgia" panose="02040502050405020303" pitchFamily="18" charset="0"/>
                        </a:rPr>
                        <a:t>ренеры-преподаватели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68815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Работа с учащимися «группы риска»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Изучение условий воспитания в семье;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  <a:p>
                      <a:r>
                        <a:rPr lang="ru-RU" sz="1400" b="1" baseline="0" dirty="0">
                          <a:latin typeface="Georgia" panose="02040502050405020303" pitchFamily="18" charset="0"/>
                        </a:rPr>
                        <a:t>Профилактическая беседа «мифы о наркотиках»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latin typeface="Georgia" panose="02040502050405020303" pitchFamily="18" charset="0"/>
                        </a:rPr>
                        <a:t>Администрация, тренеры-преподаватели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68815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Работа с родителями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Индивидуальные</a:t>
                      </a:r>
                      <a:r>
                        <a:rPr lang="ru-RU" sz="1400" b="1" baseline="0" dirty="0">
                          <a:latin typeface="Georgia" panose="02040502050405020303" pitchFamily="18" charset="0"/>
                        </a:rPr>
                        <a:t> беседы с родителями (при необходимости)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Тренеры-преподаватели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0633"/>
            <a:ext cx="10515600" cy="6737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апрель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type="dgm" sz="quarter" idx="15"/>
          </p:nvPr>
        </p:nvGraphicFramePr>
        <p:xfrm>
          <a:off x="764006" y="1633007"/>
          <a:ext cx="10664190" cy="1329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113"/>
                <a:gridCol w="6504514"/>
                <a:gridCol w="2074361"/>
              </a:tblGrid>
              <a:tr h="59817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Georgia" panose="02040502050405020303" pitchFamily="18" charset="0"/>
                        </a:rPr>
                        <a:t>Разделы плана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Georgia" panose="02040502050405020303" pitchFamily="18" charset="0"/>
                        </a:rPr>
                        <a:t>Содержание работы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Georgia" panose="02040502050405020303" pitchFamily="18" charset="0"/>
                        </a:rPr>
                        <a:t>Ответственные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68815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Работа с одаренными детьми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Проведение спортивно-массовых</a:t>
                      </a:r>
                      <a:r>
                        <a:rPr lang="ru-RU" sz="1400" b="1" baseline="0" dirty="0">
                          <a:latin typeface="Georgia" panose="02040502050405020303" pitchFamily="18" charset="0"/>
                        </a:rPr>
                        <a:t> мероприятий по видам спорта.</a:t>
                      </a:r>
                      <a:endParaRPr lang="ru-RU" sz="1400" b="1" baseline="0" dirty="0">
                        <a:latin typeface="Georgia" panose="02040502050405020303" pitchFamily="18" charset="0"/>
                      </a:endParaRPr>
                    </a:p>
                    <a:p>
                      <a:r>
                        <a:rPr lang="ru-RU" sz="1400" b="1" baseline="0" dirty="0">
                          <a:latin typeface="Georgia" panose="02040502050405020303" pitchFamily="18" charset="0"/>
                        </a:rPr>
                        <a:t>Сдача нормативов «ВФСК ГТО». 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Тренеры-преподаватели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  <a:p>
                      <a:endParaRPr lang="ru-RU" sz="1400" b="1" dirty="0">
                        <a:latin typeface="Georgia" panose="02040502050405020303" pitchFamily="18" charset="0"/>
                      </a:endParaRPr>
                    </a:p>
                    <a:p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0633"/>
            <a:ext cx="10515600" cy="6737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май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type="dgm" sz="quarter" idx="15"/>
          </p:nvPr>
        </p:nvGraphicFramePr>
        <p:xfrm>
          <a:off x="665018" y="1171076"/>
          <a:ext cx="11000509" cy="4821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0912"/>
                <a:gridCol w="6709775"/>
                <a:gridCol w="2139822"/>
              </a:tblGrid>
              <a:tr h="72952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Georgia" panose="02040502050405020303" pitchFamily="18" charset="0"/>
                        </a:rPr>
                        <a:t>Разделы плана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Georgia" panose="02040502050405020303" pitchFamily="18" charset="0"/>
                        </a:rPr>
                        <a:t>Содержание работы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Georgia" panose="02040502050405020303" pitchFamily="18" charset="0"/>
                        </a:rPr>
                        <a:t>Ответственные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60942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Нравственное</a:t>
                      </a:r>
                      <a:r>
                        <a:rPr lang="ru-RU" sz="1400" b="1" baseline="0" dirty="0">
                          <a:latin typeface="Georgia" panose="02040502050405020303" pitchFamily="18" charset="0"/>
                        </a:rPr>
                        <a:t> воспитание 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Участие в легкоатлетической</a:t>
                      </a:r>
                      <a:r>
                        <a:rPr lang="ru-RU" sz="1400" b="1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1" dirty="0">
                          <a:latin typeface="Georgia" panose="02040502050405020303" pitchFamily="18" charset="0"/>
                        </a:rPr>
                        <a:t>эстафете посвященной   80-летию победы в ВОВ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Georgia" panose="02040502050405020303" pitchFamily="18" charset="0"/>
                        </a:rPr>
                        <a:t>Тренеры-преподаватели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60942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Эстетическое воспитание</a:t>
                      </a:r>
                      <a:r>
                        <a:rPr lang="ru-RU" sz="1400" b="1" baseline="0" dirty="0">
                          <a:latin typeface="Georgia" panose="02040502050405020303" pitchFamily="18" charset="0"/>
                        </a:rPr>
                        <a:t> 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Награждение детей по итогам года.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Тренеры-преподаватели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87060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Безопасная жизнедеятельность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Действия работников и обучающихся образовательного учреждения при угрозе и возникновении</a:t>
                      </a:r>
                      <a:r>
                        <a:rPr lang="ru-RU" sz="1400" b="1" baseline="0" dirty="0">
                          <a:latin typeface="Georgia" panose="02040502050405020303" pitchFamily="18" charset="0"/>
                        </a:rPr>
                        <a:t> пожара.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Тренеры-преподаватели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131781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Работа с одаренными детьми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Открытый городской турнир по футболу, посвященный  80-летию победы  в ВОВ.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Проведение спортивно-массовых мероприятий по видам спорта.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Тренеры-преподаватели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87060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Работа с учащимися</a:t>
                      </a:r>
                      <a:r>
                        <a:rPr lang="ru-RU" sz="1400" b="1" baseline="0" dirty="0">
                          <a:latin typeface="Georgia" panose="02040502050405020303" pitchFamily="18" charset="0"/>
                        </a:rPr>
                        <a:t> «группы риска»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Участие в летнем фестивале ВФСК</a:t>
                      </a:r>
                      <a:r>
                        <a:rPr lang="ru-RU" sz="1400" b="1" baseline="0" dirty="0">
                          <a:latin typeface="Georgia" panose="02040502050405020303" pitchFamily="18" charset="0"/>
                        </a:rPr>
                        <a:t> ГТО.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Georgia" panose="02040502050405020303" pitchFamily="18" charset="0"/>
                        </a:rPr>
                        <a:t>Тренеры-преподаватели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0633"/>
            <a:ext cx="10515600" cy="6737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июнь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type="dgm" sz="quarter" idx="15"/>
          </p:nvPr>
        </p:nvGraphicFramePr>
        <p:xfrm>
          <a:off x="1083076" y="1171074"/>
          <a:ext cx="10419113" cy="4550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9732"/>
                <a:gridCol w="4989250"/>
                <a:gridCol w="2580131"/>
              </a:tblGrid>
              <a:tr h="7712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Georgia" panose="02040502050405020303" pitchFamily="18" charset="0"/>
                        </a:rPr>
                        <a:t>Разделы плана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Georgia" panose="02040502050405020303" pitchFamily="18" charset="0"/>
                        </a:rPr>
                        <a:t>Содержание работы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Georgia" panose="02040502050405020303" pitchFamily="18" charset="0"/>
                        </a:rPr>
                        <a:t>Ответственные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6881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Эстетическое воспитание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Мероприятия на летних спортивных сборах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Тренеры-преподаватели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6881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Безопасная жизнедеятельность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Инструктаж: «По правилам безопасного поведения на водоемах в летнее время». 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Летний</a:t>
                      </a:r>
                      <a:r>
                        <a:rPr lang="ru-RU" sz="1600" b="1" baseline="0" dirty="0">
                          <a:latin typeface="Georgia" panose="02040502050405020303" pitchFamily="18" charset="0"/>
                        </a:rPr>
                        <a:t> фестиваль ВФСК ГТО.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Тренеры-преподаватели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6881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Работа с одаренными</a:t>
                      </a:r>
                      <a:r>
                        <a:rPr lang="ru-RU" sz="1600" b="1" baseline="0" dirty="0">
                          <a:latin typeface="Georgia" panose="02040502050405020303" pitchFamily="18" charset="0"/>
                        </a:rPr>
                        <a:t> детьми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Акция «Первый шаг в ГТО», «Веселые старты».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Тренеры-преподаватели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13763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Работа с учащимися «группы риска»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Участие в соревнованиях</a:t>
                      </a:r>
                      <a:r>
                        <a:rPr lang="ru-RU" sz="1600" b="1" baseline="0" dirty="0">
                          <a:latin typeface="Georgia" panose="02040502050405020303" pitchFamily="18" charset="0"/>
                        </a:rPr>
                        <a:t> среди дворовых команд по  футболу.</a:t>
                      </a:r>
                      <a:endParaRPr lang="ru-RU" sz="1600" b="1" baseline="0" dirty="0">
                        <a:latin typeface="Georgia" panose="02040502050405020303" pitchFamily="18" charset="0"/>
                      </a:endParaRPr>
                    </a:p>
                    <a:p>
                      <a:r>
                        <a:rPr lang="ru-RU" sz="1600" b="1" baseline="0" dirty="0">
                          <a:latin typeface="Georgia" panose="02040502050405020303" pitchFamily="18" charset="0"/>
                        </a:rPr>
                        <a:t>Турнир по футболу «Футбол против наркотиков».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Спортивно-массовое мероприятие</a:t>
                      </a:r>
                      <a:r>
                        <a:rPr lang="ru-RU" sz="1600" b="1" baseline="0" dirty="0">
                          <a:latin typeface="Georgia" panose="02040502050405020303" pitchFamily="18" charset="0"/>
                        </a:rPr>
                        <a:t> посвященное «Дню защиты детей».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Тренеры-преподаватели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План воспитательной работы спортивной школы на 2024-2025 учебный год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38200" y="1844843"/>
            <a:ext cx="10166684" cy="4332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Georgia" panose="02040502050405020303" pitchFamily="18" charset="0"/>
              </a:rPr>
              <a:t>Цель: </a:t>
            </a:r>
            <a:endParaRPr lang="ru-RU" sz="2400" b="1" dirty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r>
              <a:rPr lang="ru-RU" sz="1600" b="1" dirty="0">
                <a:latin typeface="Georgia" panose="02040502050405020303" pitchFamily="18" charset="0"/>
              </a:rPr>
              <a:t>Подготовка ученика как субъекта учебной, профессиональной, социальной и личной жизнедеятельности; воспитание гуманной, творческой, культурной, саморазвивающейся личности, способной к самореализации имеющегося творческого потенциала.</a:t>
            </a:r>
            <a:endParaRPr lang="ru-RU" sz="1600" b="1" dirty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r>
              <a:rPr lang="ru-RU" sz="1600" b="1" dirty="0">
                <a:latin typeface="Georgia" panose="02040502050405020303" pitchFamily="18" charset="0"/>
              </a:rPr>
              <a:t>Формирование всесторонне развитой, гармоничной личности посредством накопления суммы знаний, умений и навыков, формирования набора качеств, требуемых для жизнедеятельности и продолжения образования.</a:t>
            </a:r>
            <a:endParaRPr lang="ru-RU" sz="16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План воспитательной работы спортивной школы на 2024-2025 учебный год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97304" y="1690688"/>
            <a:ext cx="11405938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Задачи: </a:t>
            </a:r>
            <a:endParaRPr lang="ru-RU" b="1" dirty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r>
              <a:rPr lang="ru-RU" sz="1600" b="1" dirty="0">
                <a:latin typeface="Georgia" panose="02040502050405020303" pitchFamily="18" charset="0"/>
              </a:rPr>
              <a:t>Социально-педагогическая адаптация и защита детей, формирование позитивного отношения между людьми, уважение прав другого человека.</a:t>
            </a:r>
            <a:endParaRPr lang="ru-RU" sz="1600" b="1" dirty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r>
              <a:rPr lang="ru-RU" sz="1600" b="1" dirty="0">
                <a:latin typeface="Georgia" panose="02040502050405020303" pitchFamily="18" charset="0"/>
              </a:rPr>
              <a:t>Развитие интересов и способностей личности, формирование и развитие личностных качеств, необходимых для активной жизнедеятельности.</a:t>
            </a:r>
            <a:endParaRPr lang="ru-RU" sz="1600" b="1" dirty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r>
              <a:rPr lang="ru-RU" sz="1600" b="1" dirty="0">
                <a:latin typeface="Georgia" panose="02040502050405020303" pitchFamily="18" charset="0"/>
              </a:rPr>
              <a:t>Целенаправленный поиск условий для максимального проявления потенциальных возможностей личности, формирования привычки к систематическому труду и состязательности, увеличение степени самостоятельности детей и самоконтроля</a:t>
            </a:r>
            <a:endParaRPr lang="ru-RU" sz="1600" b="1" dirty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r>
              <a:rPr lang="ru-RU" sz="1600" b="1" dirty="0">
                <a:latin typeface="Georgia" panose="02040502050405020303" pitchFamily="18" charset="0"/>
              </a:rPr>
              <a:t>Формирование знаний, умений, навыков по обеспечению здорового образа жизни, устойчивого негативного отношения антисоциальным тенденциям в молодежной среде.</a:t>
            </a:r>
            <a:endParaRPr lang="ru-RU" sz="1600" b="1" dirty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r>
              <a:rPr lang="ru-RU" sz="1600" b="1" dirty="0">
                <a:latin typeface="Georgia" panose="02040502050405020303" pitchFamily="18" charset="0"/>
              </a:rPr>
              <a:t>Выявление уровня воспитанности личности занимающихся</a:t>
            </a:r>
            <a:r>
              <a:rPr lang="ru-RU" sz="1600" b="1" dirty="0">
                <a:latin typeface="Georgia" panose="02040502050405020303" pitchFamily="18" charset="0"/>
              </a:rPr>
              <a:t>.</a:t>
            </a:r>
            <a:endParaRPr lang="ru-RU" sz="16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0633"/>
            <a:ext cx="10515600" cy="6737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СЕНТЯБРЬ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type="dgm" sz="quarter" idx="15"/>
          </p:nvPr>
        </p:nvGraphicFramePr>
        <p:xfrm>
          <a:off x="209625" y="928254"/>
          <a:ext cx="11772749" cy="4924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4302"/>
                <a:gridCol w="7150735"/>
                <a:gridCol w="2157712"/>
              </a:tblGrid>
              <a:tr h="24054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Georgia" panose="02040502050405020303" pitchFamily="18" charset="0"/>
                        </a:rPr>
                        <a:t>Разделы плана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Georgia" panose="02040502050405020303" pitchFamily="18" charset="0"/>
                        </a:rPr>
                        <a:t>Содержание работы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Georgia" panose="02040502050405020303" pitchFamily="18" charset="0"/>
                        </a:rPr>
                        <a:t>Ответственные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21418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Патриотическое воспитание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>
                          <a:latin typeface="Georgia" panose="02040502050405020303" pitchFamily="18" charset="0"/>
                        </a:rPr>
                        <a:t>Посещение занятий старших спортсменов и их соревнований. Проведение легкоатлетического забега посвященного памяти детям Беслана.</a:t>
                      </a:r>
                      <a:r>
                        <a:rPr lang="ru-RU" sz="1600" b="1" baseline="0" dirty="0">
                          <a:latin typeface="Georgia" panose="02040502050405020303" pitchFamily="18" charset="0"/>
                        </a:rPr>
                        <a:t> Проведение б</a:t>
                      </a:r>
                      <a:r>
                        <a:rPr lang="ru-RU" sz="1600" b="1" dirty="0">
                          <a:latin typeface="Georgia" panose="02040502050405020303" pitchFamily="18" charset="0"/>
                        </a:rPr>
                        <a:t>лиц-турнира по футболу</a:t>
                      </a:r>
                      <a:r>
                        <a:rPr lang="ru-RU" sz="1600" b="1" baseline="0" dirty="0">
                          <a:latin typeface="Georgia" panose="02040502050405020303" pitchFamily="18" charset="0"/>
                        </a:rPr>
                        <a:t> посвященного дню знаний.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Администрация</a:t>
                      </a:r>
                      <a:r>
                        <a:rPr lang="ru-RU" sz="1600" b="1" dirty="0">
                          <a:latin typeface="Georgia" panose="02040502050405020303" pitchFamily="18" charset="0"/>
                        </a:rPr>
                        <a:t>, тренеры-преподаватели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654026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Безопасная жизнедеятельность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Беседа с детьми «Правила поведения в спортивном зале и на спорт площадке». Где УТЗ по видам,</a:t>
                      </a:r>
                      <a:r>
                        <a:rPr lang="ru-RU" sz="1600" b="1" baseline="0" dirty="0">
                          <a:latin typeface="Georgia" panose="02040502050405020303" pitchFamily="18" charset="0"/>
                        </a:rPr>
                        <a:t> поездки, соревнования.</a:t>
                      </a:r>
                      <a:endParaRPr lang="ru-RU" sz="1600" b="1" baseline="0" dirty="0">
                        <a:latin typeface="Georgia" panose="02040502050405020303" pitchFamily="18" charset="0"/>
                      </a:endParaRPr>
                    </a:p>
                    <a:p>
                      <a:r>
                        <a:rPr lang="ru-RU" sz="1600" b="1" baseline="0" dirty="0">
                          <a:latin typeface="Georgia" panose="02040502050405020303" pitchFamily="18" charset="0"/>
                        </a:rPr>
                        <a:t>Организация и проведение эвакуации обучающихся и работников образовательного учреждения при угрозе террористического акта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Администрация, т</a:t>
                      </a:r>
                      <a:r>
                        <a:rPr lang="ru-RU" sz="1600" b="1" dirty="0" err="1">
                          <a:latin typeface="Georgia" panose="02040502050405020303" pitchFamily="18" charset="0"/>
                        </a:rPr>
                        <a:t>ренеры</a:t>
                      </a:r>
                      <a:r>
                        <a:rPr lang="ru-RU" sz="1600" b="1" dirty="0">
                          <a:latin typeface="Georgia" panose="02040502050405020303" pitchFamily="18" charset="0"/>
                        </a:rPr>
                        <a:t>-преподаватели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09879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Работа с учащимися «группы риска»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Составление списка неблагополучных семей и детей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«группы риска»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Тренеры-преподаватели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2817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Работа с родителями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Совместная работа тренера и родителей в развитии спортивных навыков детей 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Тренеры-преподаватели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92817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Работа с коллективом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Оказание методической помощи в проведении спортивных соревнований.</a:t>
                      </a:r>
                      <a:endParaRPr lang="ru-RU" sz="1600" b="1" baseline="0" dirty="0">
                        <a:latin typeface="Georgia" panose="02040502050405020303" pitchFamily="18" charset="0"/>
                      </a:endParaRPr>
                    </a:p>
                    <a:p>
                      <a:r>
                        <a:rPr lang="ru-RU" sz="1600" b="1" baseline="0" dirty="0">
                          <a:latin typeface="Georgia" panose="02040502050405020303" pitchFamily="18" charset="0"/>
                        </a:rPr>
                        <a:t>Взаимодействие с общеобразовательными школами района.</a:t>
                      </a:r>
                      <a:endParaRPr lang="ru-RU" sz="1600" b="1" baseline="0" dirty="0">
                        <a:latin typeface="Georgia" panose="02040502050405020303" pitchFamily="18" charset="0"/>
                      </a:endParaRPr>
                    </a:p>
                    <a:p>
                      <a:r>
                        <a:rPr lang="ru-RU" sz="1600" b="1" baseline="0" dirty="0">
                          <a:latin typeface="Georgia" panose="02040502050405020303" pitchFamily="18" charset="0"/>
                        </a:rPr>
                        <a:t>Оказание посильной помощи образовательным учреждениям в проведении спортивных мероприятий.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>
                          <a:latin typeface="Georgia" panose="02040502050405020303" pitchFamily="18" charset="0"/>
                        </a:rPr>
                        <a:t>Администрация,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тренеры-преподаватели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0633"/>
            <a:ext cx="10515600" cy="6737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октябрь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type="dgm" sz="quarter" idx="15"/>
          </p:nvPr>
        </p:nvGraphicFramePr>
        <p:xfrm>
          <a:off x="578056" y="1526959"/>
          <a:ext cx="11035887" cy="3294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8208"/>
                <a:gridCol w="5042517"/>
                <a:gridCol w="3615162"/>
              </a:tblGrid>
              <a:tr h="64582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Разделы плана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Содержание работы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Ответственные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/>
                </a:tc>
              </a:tr>
              <a:tr h="8101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Georgia" panose="02040502050405020303" pitchFamily="18" charset="0"/>
                        </a:rPr>
                        <a:t>Безопасная жизнедеятельность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Инструктаж по ТБ «Травмы и раны. Предупреждение детского травматизма в быту»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Тренеры-преподаватели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/>
                </a:tc>
              </a:tr>
              <a:tr h="94543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Работа с одарёнными детьми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Просмотр соревнований (фото, видео) и их обсуждение. Анализ выступлений,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разбор ошибок.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Georgia" panose="02040502050405020303" pitchFamily="18" charset="0"/>
                        </a:rPr>
                        <a:t>Тренеры-преподаватели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Georgia" panose="02040502050405020303" pitchFamily="18" charset="0"/>
                      </a:endParaRPr>
                    </a:p>
                  </a:txBody>
                  <a:tcPr/>
                </a:tc>
              </a:tr>
              <a:tr h="89356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Работа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с коллективом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Привлечение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«трудных» подростков к занятиям в СШ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Администрация,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Georgia" panose="02040502050405020303" pitchFamily="18" charset="0"/>
                        </a:rPr>
                        <a:t> тренеры-преподаватели.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0633"/>
            <a:ext cx="10515600" cy="6737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ноябрь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type="dgm" sz="quarter" idx="15"/>
          </p:nvPr>
        </p:nvGraphicFramePr>
        <p:xfrm>
          <a:off x="838200" y="1572856"/>
          <a:ext cx="10663988" cy="33316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4293"/>
                <a:gridCol w="5566299"/>
                <a:gridCol w="2633396"/>
              </a:tblGrid>
              <a:tr h="7712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Georgia" panose="02040502050405020303" pitchFamily="18" charset="0"/>
                        </a:rPr>
                        <a:t>Разделы плана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Georgia" panose="02040502050405020303" pitchFamily="18" charset="0"/>
                        </a:rPr>
                        <a:t>Содержание работы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Georgia" panose="02040502050405020303" pitchFamily="18" charset="0"/>
                        </a:rPr>
                        <a:t>Ответственные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6881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Нравственное воспитание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Всемирный день здоровья.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Тренеры-преподаватели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6881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Эстетическое воспитание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Проведение учебных бесед на тему</a:t>
                      </a:r>
                      <a:r>
                        <a:rPr lang="ru-RU" sz="1600" b="1" baseline="0" dirty="0">
                          <a:latin typeface="Georgia" panose="02040502050405020303" pitchFamily="18" charset="0"/>
                        </a:rPr>
                        <a:t> «ВФСК ГТО» (популяризация ГТО)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Тренеры-преподаватели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6881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Безопасная жизнедеятельность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Беседа «Правила поведения при угрозе террористического акта».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Тренеры-преподаватели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6881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Работа с учащимися «группы риска»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«Мотивация на постоянное посещение учебно-тренировочных занятий».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Контроль посещаемости занятий.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Администрация,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тренеры-преподаватели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0633"/>
            <a:ext cx="10515600" cy="6737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декабрь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type="dgm" sz="quarter" idx="15"/>
          </p:nvPr>
        </p:nvGraphicFramePr>
        <p:xfrm>
          <a:off x="838200" y="1651248"/>
          <a:ext cx="10663988" cy="3563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027"/>
                <a:gridCol w="6178600"/>
                <a:gridCol w="2074361"/>
              </a:tblGrid>
              <a:tr h="84826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Georgia" panose="02040502050405020303" pitchFamily="18" charset="0"/>
                        </a:rPr>
                        <a:t>Разделы плана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Georgia" panose="02040502050405020303" pitchFamily="18" charset="0"/>
                        </a:rPr>
                        <a:t>Содержание работы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Georgia" panose="02040502050405020303" pitchFamily="18" charset="0"/>
                        </a:rPr>
                        <a:t>Ответственные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173274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Безопасность жизнедеятельности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Действия работников и обучающихся образовательного учреждения при угрозе и возникновении</a:t>
                      </a:r>
                      <a:r>
                        <a:rPr lang="ru-RU" sz="1600" b="1" baseline="0" dirty="0">
                          <a:latin typeface="Georgia" panose="02040502050405020303" pitchFamily="18" charset="0"/>
                        </a:rPr>
                        <a:t> пожара.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>
                          <a:latin typeface="Georgia" panose="02040502050405020303" pitchFamily="18" charset="0"/>
                        </a:rPr>
                        <a:t>Администрация,</a:t>
                      </a:r>
                      <a:r>
                        <a:rPr lang="ru-RU" sz="1600" b="1" baseline="0" dirty="0">
                          <a:latin typeface="Georgia" panose="02040502050405020303" pitchFamily="18" charset="0"/>
                        </a:rPr>
                        <a:t> т</a:t>
                      </a:r>
                      <a:r>
                        <a:rPr lang="ru-RU" sz="1600" b="1" dirty="0">
                          <a:latin typeface="Georgia" panose="02040502050405020303" pitchFamily="18" charset="0"/>
                        </a:rPr>
                        <a:t>ренеры-преподаватели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  <a:p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905097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Работа с одаренными детьми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Проведение спортивно-массовых мероприятий по видам спорта.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  <a:p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>
                          <a:latin typeface="Georgia" panose="02040502050405020303" pitchFamily="18" charset="0"/>
                        </a:rPr>
                        <a:t>Тренеры-преподаватели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  <a:p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636920">
                <a:tc>
                  <a:txBody>
                    <a:bodyPr/>
                    <a:lstStyle/>
                    <a:p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Организация и участие в ежегодном спортивном празднике «Спортивная Элита»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Администрация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0633"/>
            <a:ext cx="10515600" cy="6737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январь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type="dgm" sz="quarter" idx="15"/>
            <p:custDataLst>
              <p:tags r:id="rId1"/>
            </p:custDataLst>
          </p:nvPr>
        </p:nvGraphicFramePr>
        <p:xfrm>
          <a:off x="918845" y="1389380"/>
          <a:ext cx="10664190" cy="2378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340"/>
                <a:gridCol w="6504305"/>
                <a:gridCol w="2074545"/>
              </a:tblGrid>
              <a:tr h="97599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Georgia" panose="02040502050405020303" pitchFamily="18" charset="0"/>
                        </a:rPr>
                        <a:t>Разделы плана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Georgia" panose="02040502050405020303" pitchFamily="18" charset="0"/>
                        </a:rPr>
                        <a:t>Содержание работы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Georgia" panose="02040502050405020303" pitchFamily="18" charset="0"/>
                        </a:rPr>
                        <a:t>Ответственные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Эстетическое воспитание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Рождественский городской турнир по плаванию.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Тренеры-преподаватели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Работа с одаренными детьми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Просмотр соревнований (фото, видео) и их обсуждение. 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Тренеры-преподаватели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0633"/>
            <a:ext cx="10515600" cy="6737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февраль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type="dgm" sz="quarter" idx="15"/>
          </p:nvPr>
        </p:nvGraphicFramePr>
        <p:xfrm>
          <a:off x="1029436" y="1363132"/>
          <a:ext cx="10663988" cy="28031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113"/>
                <a:gridCol w="6504514"/>
                <a:gridCol w="2074361"/>
              </a:tblGrid>
              <a:tr h="7712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Georgia" panose="02040502050405020303" pitchFamily="18" charset="0"/>
                        </a:rPr>
                        <a:t>Разделы плана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Georgia" panose="02040502050405020303" pitchFamily="18" charset="0"/>
                        </a:rPr>
                        <a:t>Содержание работы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Georgia" panose="02040502050405020303" pitchFamily="18" charset="0"/>
                        </a:rPr>
                        <a:t>Ответственные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6881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Патриотическое воспитание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«Лыжня России 2024», «Отцы-молодцы!»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Тренеры-преподаватели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6881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Работа с учащимися «группы риска»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Участие в соревнованиях посвященных Дню Защитника Отечества.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Тренеры-преподаватели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6881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Работа с коллективом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Привлечение  подростков, стоящих на учете в ПДН и находящихся в сложной жизненной ситуации к занятиям в СШ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Georgia" panose="02040502050405020303" pitchFamily="18" charset="0"/>
                        </a:rPr>
                        <a:t>Администрация,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тренеры-преподаватели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839*176"/>
  <p:tag name="TABLE_ENDDRAG_RECT" val="66*151*839*177"/>
</p:tagLst>
</file>

<file path=ppt/theme/theme1.xml><?xml version="1.0" encoding="utf-8"?>
<a:theme xmlns:a="http://schemas.openxmlformats.org/drawingml/2006/main" name="Пользовательские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6472</Words>
  <Application>WPS Presentation</Application>
  <PresentationFormat>Широкоэкранный</PresentationFormat>
  <Paragraphs>315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Calibri</vt:lpstr>
      <vt:lpstr>Georgia</vt:lpstr>
      <vt:lpstr>Microsoft YaHei</vt:lpstr>
      <vt:lpstr>Arial Unicode MS</vt:lpstr>
      <vt:lpstr>Tenorite</vt:lpstr>
      <vt:lpstr>Segoe Print</vt:lpstr>
      <vt:lpstr>Bahnschrift</vt:lpstr>
      <vt:lpstr>Bahnschrift Light</vt:lpstr>
      <vt:lpstr>Bahnschrift SemiLight</vt:lpstr>
      <vt:lpstr>Corbel</vt:lpstr>
      <vt:lpstr>Comic Sans MS</vt:lpstr>
      <vt:lpstr>Century</vt:lpstr>
      <vt:lpstr>Franklin Gothic Medium</vt:lpstr>
      <vt:lpstr>Garamond</vt:lpstr>
      <vt:lpstr>Пользовательские</vt:lpstr>
      <vt:lpstr>План воспитательной работы МБУ ДО СШ на 2023-2024 учебный год</vt:lpstr>
      <vt:lpstr>План воспитательной работы спортивной школы на 2023-2024 учебный год</vt:lpstr>
      <vt:lpstr>План воспитательной работы спортивной школы на 2023-2024 учебный год</vt:lpstr>
      <vt:lpstr>СЕНТЯБРЬ</vt:lpstr>
      <vt:lpstr>октябрь</vt:lpstr>
      <vt:lpstr>ноябрь</vt:lpstr>
      <vt:lpstr>декабрь</vt:lpstr>
      <vt:lpstr>январь</vt:lpstr>
      <vt:lpstr>февраль</vt:lpstr>
      <vt:lpstr>март</vt:lpstr>
      <vt:lpstr>апрель</vt:lpstr>
      <vt:lpstr>май</vt:lpstr>
      <vt:lpstr>июнь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воспитательной работы МБУ ДО СШ на 2023-2024 учебный год</dc:title>
  <dc:creator>Zamdir</dc:creator>
  <cp:lastModifiedBy>Zamdir</cp:lastModifiedBy>
  <cp:revision>18</cp:revision>
  <dcterms:created xsi:type="dcterms:W3CDTF">2023-12-25T02:12:00Z</dcterms:created>
  <dcterms:modified xsi:type="dcterms:W3CDTF">2025-07-24T23:13:01Z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551A1E9148CD4AF290A0E59E637A7BF7_12</vt:lpwstr>
  </property>
  <property fmtid="{D5CDD505-2E9C-101B-9397-08002B2CF9AE}" pid="3" name="KSOProductBuildVer">
    <vt:lpwstr>1049-12.2.0.21931</vt:lpwstr>
  </property>
</Properties>
</file>