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63" r:id="rId6"/>
    <p:sldId id="265" r:id="rId7"/>
    <p:sldId id="267" r:id="rId8"/>
    <p:sldId id="266" r:id="rId9"/>
    <p:sldId id="268" r:id="rId10"/>
    <p:sldId id="269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38A0-FCA2-4496-BE24-AC28E3639AB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C499-2480-4417-96E6-4F4E74876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0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1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499-2480-4417-96E6-4F4E748760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9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6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890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1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046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Заполнитель для диаграммы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746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172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050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764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91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28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480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8351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1260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ца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838200" y="2111381"/>
            <a:ext cx="10515600" cy="374491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3217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71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4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950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549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297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5" y="2610510"/>
            <a:ext cx="7818783" cy="2610847"/>
          </a:xfrm>
        </p:spPr>
        <p:txBody>
          <a:bodyPr rtlCol="0">
            <a:noAutofit/>
          </a:bodyPr>
          <a:lstStyle/>
          <a:p>
            <a:pPr rtl="0"/>
            <a:r>
              <a:rPr lang="ru-RU" sz="5400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</a:t>
            </a:r>
            <a:r>
              <a:rPr lang="ru-RU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МБУ ДО СШ </a:t>
            </a:r>
            <a:r>
              <a:rPr lang="ru-RU" sz="5400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год</a:t>
            </a:r>
            <a:endParaRPr lang="ru-RU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март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176688991"/>
              </p:ext>
            </p:extLst>
          </p:nvPr>
        </p:nvGraphicFramePr>
        <p:xfrm>
          <a:off x="748146" y="1351184"/>
          <a:ext cx="10754043" cy="4323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393682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074361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771283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1036369">
                <a:tc>
                  <a:txBody>
                    <a:bodyPr/>
                    <a:lstStyle/>
                    <a:p>
                      <a:r>
                        <a:rPr lang="ru-RU" dirty="0"/>
                        <a:t>Нравственное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городских соревнованиях по лыжным гонкам,</a:t>
                      </a:r>
                      <a:r>
                        <a:rPr lang="ru-RU" baseline="0" dirty="0"/>
                        <a:t> посвященных празднованию 8 марта.</a:t>
                      </a:r>
                      <a:endParaRPr lang="ru-RU" dirty="0"/>
                    </a:p>
                    <a:p>
                      <a:r>
                        <a:rPr lang="ru-RU" dirty="0"/>
                        <a:t>Турнир по «Самбо» посвященный памяти Зубанова И.К.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961555">
                <a:tc>
                  <a:txBody>
                    <a:bodyPr/>
                    <a:lstStyle/>
                    <a:p>
                      <a:r>
                        <a:rPr lang="ru-RU" dirty="0"/>
                        <a:t>Безопасная жизнедеятельность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Организация и проведение эвакуации обучающихся и работников образовательного учреждения при угрозе террористического акта.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Администрация,</a:t>
                      </a:r>
                      <a:r>
                        <a:rPr lang="ru-RU" baseline="0" dirty="0"/>
                        <a:t> т</a:t>
                      </a:r>
                      <a:r>
                        <a:rPr lang="ru-RU" dirty="0"/>
                        <a:t>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48082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учащимися «группы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Изучение условий воспитания в семье;</a:t>
                      </a:r>
                    </a:p>
                    <a:p>
                      <a:r>
                        <a:rPr lang="ru-RU" baseline="0" dirty="0"/>
                        <a:t>Профилактическая беседа «мифы о наркотиках»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Администрация, 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00801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Индивидуальные</a:t>
                      </a:r>
                      <a:r>
                        <a:rPr lang="ru-RU" baseline="0" dirty="0"/>
                        <a:t> беседы с родителями (при необходимости)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15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апрель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756653521"/>
              </p:ext>
            </p:extLst>
          </p:nvPr>
        </p:nvGraphicFramePr>
        <p:xfrm>
          <a:off x="764006" y="2279437"/>
          <a:ext cx="10663988" cy="1685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113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504514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074361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771283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одаренными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Проведение спортивно-массовых</a:t>
                      </a:r>
                      <a:r>
                        <a:rPr lang="ru-RU" baseline="0" dirty="0"/>
                        <a:t> мероприятий по видам спорта.</a:t>
                      </a:r>
                    </a:p>
                    <a:p>
                      <a:r>
                        <a:rPr lang="ru-RU" baseline="0" dirty="0"/>
                        <a:t>Сдача нормативов «ВФСК ГТО».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74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май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446760421"/>
              </p:ext>
            </p:extLst>
          </p:nvPr>
        </p:nvGraphicFramePr>
        <p:xfrm>
          <a:off x="665018" y="1171076"/>
          <a:ext cx="11000509" cy="5063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0912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709775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139822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766164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r>
                        <a:rPr lang="ru-RU" dirty="0"/>
                        <a:t>Нравственное</a:t>
                      </a:r>
                      <a:r>
                        <a:rPr lang="ru-RU" baseline="0" dirty="0"/>
                        <a:t> воспитание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легкоатлетической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эстафете посвященной Дню победы.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Тренеры-преподаватели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r>
                        <a:rPr lang="ru-RU" dirty="0"/>
                        <a:t>Эстетическое воспитание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Награждение детей по итогам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48077"/>
                  </a:ext>
                </a:extLst>
              </a:tr>
              <a:tr h="914320">
                <a:tc>
                  <a:txBody>
                    <a:bodyPr/>
                    <a:lstStyle/>
                    <a:p>
                      <a:r>
                        <a:rPr lang="ru-RU" dirty="0"/>
                        <a:t>Безопасная жизнедеятельность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Действия работников и обучающихся образовательного учреждения при угрозе и возникновении</a:t>
                      </a:r>
                      <a:r>
                        <a:rPr lang="ru-RU" baseline="0" dirty="0"/>
                        <a:t> пожара.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Тренеры-преподаватели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48082"/>
                  </a:ext>
                </a:extLst>
              </a:tr>
              <a:tr h="1188616">
                <a:tc>
                  <a:txBody>
                    <a:bodyPr/>
                    <a:lstStyle/>
                    <a:p>
                      <a:r>
                        <a:rPr lang="ru-RU" dirty="0"/>
                        <a:t>Работа с одаренными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Открытый городской турнир по футболу, посвященный Победе в ВОВ</a:t>
                      </a:r>
                    </a:p>
                    <a:p>
                      <a:r>
                        <a:rPr lang="ru-RU" dirty="0"/>
                        <a:t>Проведение спортивно-массовых мероприятий по видам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Тренеры-преподаватели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860179"/>
                  </a:ext>
                </a:extLst>
              </a:tr>
              <a:tr h="914320">
                <a:tc>
                  <a:txBody>
                    <a:bodyPr/>
                    <a:lstStyle/>
                    <a:p>
                      <a:r>
                        <a:rPr lang="ru-RU" dirty="0"/>
                        <a:t>Работа с учащимися</a:t>
                      </a:r>
                      <a:r>
                        <a:rPr lang="ru-RU" baseline="0" dirty="0"/>
                        <a:t> «группы риска»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летнем фестивале ВФСК</a:t>
                      </a:r>
                      <a:r>
                        <a:rPr lang="ru-RU" baseline="0" dirty="0"/>
                        <a:t> ГТО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5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июнь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590902728"/>
              </p:ext>
            </p:extLst>
          </p:nvPr>
        </p:nvGraphicFramePr>
        <p:xfrm>
          <a:off x="838201" y="1171074"/>
          <a:ext cx="10663988" cy="4977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781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282846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074361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771283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Эстетическое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Мероприятия на летних спортивных сборах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Безопасная жизнедеятельность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Инструктаж: «По правилам безопасного поведения на водоемах в летнее время». Беседа « Правила поведения при утечке газа».</a:t>
                      </a:r>
                    </a:p>
                    <a:p>
                      <a:r>
                        <a:rPr lang="ru-RU" dirty="0"/>
                        <a:t>Летний</a:t>
                      </a:r>
                      <a:r>
                        <a:rPr lang="ru-RU" baseline="0" dirty="0"/>
                        <a:t> фестиваль ВФСК ГТО.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Тренеры-преподаватели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48077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одаренными</a:t>
                      </a:r>
                      <a:r>
                        <a:rPr lang="ru-RU" baseline="0" dirty="0"/>
                        <a:t>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Акция «Первый шаг в ГТО», «Веселые старты».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Тренеры-преподаватели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48082"/>
                  </a:ext>
                </a:extLst>
              </a:tr>
              <a:tr h="1137630">
                <a:tc>
                  <a:txBody>
                    <a:bodyPr/>
                    <a:lstStyle/>
                    <a:p>
                      <a:r>
                        <a:rPr lang="ru-RU" dirty="0"/>
                        <a:t>Работа с учащимися «группы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соревнованиях</a:t>
                      </a:r>
                      <a:r>
                        <a:rPr lang="ru-RU" baseline="0" dirty="0"/>
                        <a:t> среди дворовых команд по </a:t>
                      </a:r>
                    </a:p>
                    <a:p>
                      <a:r>
                        <a:rPr lang="ru-RU" baseline="0" dirty="0"/>
                        <a:t>футболу.</a:t>
                      </a:r>
                    </a:p>
                    <a:p>
                      <a:r>
                        <a:rPr lang="ru-RU" baseline="0" dirty="0"/>
                        <a:t>Турнир по футболу «Футбол против наркотиков».</a:t>
                      </a:r>
                      <a:endParaRPr lang="ru-RU" dirty="0"/>
                    </a:p>
                    <a:p>
                      <a:r>
                        <a:rPr lang="ru-RU" dirty="0"/>
                        <a:t>Спортивно-массовое мероприятие</a:t>
                      </a:r>
                      <a:r>
                        <a:rPr lang="ru-RU" baseline="0" dirty="0"/>
                        <a:t> посвященное «Дню защиты детей».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00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4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5AAB0-FD23-F4A0-6212-2B79A88F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спортивной школы на 2023-2024 учебный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F0C96-E50F-A7B7-84A1-162EE42BC8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44843"/>
            <a:ext cx="10166684" cy="4332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Цель: </a:t>
            </a:r>
          </a:p>
          <a:p>
            <a:pPr marL="514350" indent="-514350">
              <a:buAutoNum type="arabicPeriod"/>
            </a:pPr>
            <a:r>
              <a:rPr lang="ru-RU" sz="2400" dirty="0"/>
              <a:t>Подготовка ученика как субъекта учебной, профессиональной, социальной и личной жизнедеятельности; воспитание гуманной, творческой, культурной, саморазвивающейся личности, способной к самореализации имеющегося творческого потенциала.</a:t>
            </a:r>
          </a:p>
          <a:p>
            <a:pPr marL="514350" indent="-514350">
              <a:buAutoNum type="arabicPeriod"/>
            </a:pPr>
            <a:r>
              <a:rPr lang="ru-RU" sz="2400" dirty="0"/>
              <a:t>Формирование всесторонне развитой, гармоничной личности посредством накопления суммы знаний, умений и навыков, формирования набора качеств, требуемых для жизнедеятельности и продолжения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7147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5AAB0-FD23-F4A0-6212-2B79A88F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спортивной школы на 2023-2024 учебный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F0C96-E50F-A7B7-84A1-162EE42BC8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304" y="1690688"/>
            <a:ext cx="11405938" cy="48021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Задачи: </a:t>
            </a:r>
          </a:p>
          <a:p>
            <a:pPr marL="514350" indent="-514350">
              <a:buAutoNum type="arabicPeriod"/>
            </a:pPr>
            <a:r>
              <a:rPr lang="ru-RU" dirty="0"/>
              <a:t>Социально-педагогическая адаптация и защита детей, формирование позитивного отношения между людьми, уважение прав другого человека.</a:t>
            </a:r>
          </a:p>
          <a:p>
            <a:pPr marL="514350" indent="-514350">
              <a:buAutoNum type="arabicPeriod"/>
            </a:pPr>
            <a:r>
              <a:rPr lang="ru-RU" dirty="0"/>
              <a:t>Развитие интересов и способностей личности, формирование и развитие личностных качеств, необходимых для активной жизнедеятельности.</a:t>
            </a:r>
          </a:p>
          <a:p>
            <a:pPr marL="514350" indent="-514350">
              <a:buAutoNum type="arabicPeriod"/>
            </a:pPr>
            <a:r>
              <a:rPr lang="ru-RU" dirty="0"/>
              <a:t>Целенаправленный поиск условий для максимального проявления потенциальных возможностей личности, формирования привычки к систематическому труду и состязательности, увеличение степени самостоятельности детей и самоконтроля</a:t>
            </a:r>
          </a:p>
          <a:p>
            <a:pPr marL="514350" indent="-514350">
              <a:buAutoNum type="arabicPeriod"/>
            </a:pPr>
            <a:r>
              <a:rPr lang="ru-RU" dirty="0"/>
              <a:t>Формирование знаний, умений, навыков по обеспечению здорового образа жизни, устойчивого негативного отношения антисоциальным тенденциям в молодежной среде.</a:t>
            </a:r>
          </a:p>
          <a:p>
            <a:pPr marL="514350" indent="-514350">
              <a:buAutoNum type="arabicPeriod"/>
            </a:pPr>
            <a:r>
              <a:rPr lang="ru-RU" dirty="0"/>
              <a:t>Выявление уровня воспитанности личности занимающихся.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50225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СЕНТЯБРЬ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256504080"/>
              </p:ext>
            </p:extLst>
          </p:nvPr>
        </p:nvGraphicFramePr>
        <p:xfrm>
          <a:off x="209625" y="928254"/>
          <a:ext cx="11772749" cy="5581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302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7358570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1949877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240542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1214185">
                <a:tc>
                  <a:txBody>
                    <a:bodyPr/>
                    <a:lstStyle/>
                    <a:p>
                      <a:r>
                        <a:rPr lang="ru-RU" dirty="0"/>
                        <a:t>Патриотическое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Посещение занятий старших спортсменов и их соревнований. Проведение легкоатлетического забега посвященного памяти детям Беслана.</a:t>
                      </a:r>
                      <a:r>
                        <a:rPr lang="ru-RU" baseline="0" dirty="0"/>
                        <a:t> Проведение б</a:t>
                      </a:r>
                      <a:r>
                        <a:rPr lang="ru-RU" dirty="0"/>
                        <a:t>лиц-турнира по футболу</a:t>
                      </a:r>
                      <a:r>
                        <a:rPr lang="ru-RU" baseline="0" dirty="0"/>
                        <a:t> посвященного дню знаний.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  <a:r>
                        <a:rPr lang="ru-RU" dirty="0"/>
                        <a:t>, 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654026">
                <a:tc>
                  <a:txBody>
                    <a:bodyPr/>
                    <a:lstStyle/>
                    <a:p>
                      <a:r>
                        <a:rPr lang="ru-RU" dirty="0"/>
                        <a:t>Безопасная жизнедеятельность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Беседа с детьми «Правила поведения в спортивном зале и на спорт площадке». Где УТЗ по видам,</a:t>
                      </a:r>
                      <a:r>
                        <a:rPr lang="ru-RU" baseline="0" dirty="0"/>
                        <a:t> поездки, соревнования.</a:t>
                      </a:r>
                    </a:p>
                    <a:p>
                      <a:r>
                        <a:rPr lang="ru-RU" baseline="0" dirty="0"/>
                        <a:t>Организация и проведение эвакуации обучающихся и работников образовательного учреждения при угрозе террористического акта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Администрация, т</a:t>
                      </a:r>
                      <a:r>
                        <a:rPr lang="ru-RU" dirty="0" err="1"/>
                        <a:t>ренеры</a:t>
                      </a:r>
                      <a:r>
                        <a:rPr lang="ru-RU" dirty="0"/>
                        <a:t>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48077"/>
                  </a:ext>
                </a:extLst>
              </a:tr>
              <a:tr h="709879">
                <a:tc>
                  <a:txBody>
                    <a:bodyPr/>
                    <a:lstStyle/>
                    <a:p>
                      <a:r>
                        <a:rPr lang="ru-RU" dirty="0"/>
                        <a:t>Работа с учащимися «группы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Составление списка неблагополучных семей и детей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«группы риска»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48082"/>
                  </a:ext>
                </a:extLst>
              </a:tr>
              <a:tr h="592817">
                <a:tc>
                  <a:txBody>
                    <a:bodyPr/>
                    <a:lstStyle/>
                    <a:p>
                      <a:r>
                        <a:rPr lang="ru-RU" dirty="0"/>
                        <a:t>Работа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работа тренера и родителей в развитии спортивных навыков детей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00801"/>
                  </a:ext>
                </a:extLst>
              </a:tr>
              <a:tr h="592817">
                <a:tc>
                  <a:txBody>
                    <a:bodyPr/>
                    <a:lstStyle/>
                    <a:p>
                      <a:r>
                        <a:rPr lang="ru-RU" dirty="0"/>
                        <a:t>Работа с коллективом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Оказание методической помощи в проведении спортивных соревнований.</a:t>
                      </a:r>
                      <a:endParaRPr lang="ru-RU" baseline="0" dirty="0"/>
                    </a:p>
                    <a:p>
                      <a:r>
                        <a:rPr lang="ru-RU" baseline="0" dirty="0"/>
                        <a:t>Взаимодействие с общеобразовательными школами района.</a:t>
                      </a:r>
                    </a:p>
                    <a:p>
                      <a:r>
                        <a:rPr lang="ru-RU" baseline="0" dirty="0"/>
                        <a:t>Оказание посильной помощи образовательным учреждениям в проведении спортивных мероприятий.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Администрация,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тренеры-преподаватели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86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63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октябрь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467618070"/>
              </p:ext>
            </p:extLst>
          </p:nvPr>
        </p:nvGraphicFramePr>
        <p:xfrm>
          <a:off x="838200" y="1579418"/>
          <a:ext cx="10730345" cy="368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6184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452624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031537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568101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871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Безопасная жизнедеятельность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Инструктаж по ТБ «Травмы и раны. Предупреждение детского травматизма в быту»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958293">
                <a:tc>
                  <a:txBody>
                    <a:bodyPr/>
                    <a:lstStyle/>
                    <a:p>
                      <a:r>
                        <a:rPr lang="ru-RU" dirty="0"/>
                        <a:t>Работа с одарёнными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Просмотр соревнований (фото, видео) и их обсуждение. Анализ выступлений,</a:t>
                      </a:r>
                      <a:r>
                        <a:rPr lang="ru-RU" baseline="0" dirty="0"/>
                        <a:t> разбор ошибок.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48077"/>
                  </a:ext>
                </a:extLst>
              </a:tr>
              <a:tr h="1245502">
                <a:tc>
                  <a:txBody>
                    <a:bodyPr/>
                    <a:lstStyle/>
                    <a:p>
                      <a:r>
                        <a:rPr lang="ru-RU" dirty="0"/>
                        <a:t>Работа</a:t>
                      </a:r>
                      <a:r>
                        <a:rPr lang="ru-RU" baseline="0" dirty="0"/>
                        <a:t> с коллективом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Привлечение</a:t>
                      </a:r>
                      <a:r>
                        <a:rPr lang="ru-RU" baseline="0" dirty="0"/>
                        <a:t> «трудных» подростков к занятиям в СШ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Администрация,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тренеры-преподаватели.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48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4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ноябрь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680817114"/>
              </p:ext>
            </p:extLst>
          </p:nvPr>
        </p:nvGraphicFramePr>
        <p:xfrm>
          <a:off x="838200" y="1572856"/>
          <a:ext cx="10663988" cy="3880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113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504514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074361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771283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Нравственное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Всемирный день здоровья.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Эстетическое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Проведение учебных бесед на тему</a:t>
                      </a:r>
                      <a:r>
                        <a:rPr lang="ru-RU" baseline="0" dirty="0"/>
                        <a:t> «ВФСК ГТО» (популяризация ГТО)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48077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Безопасная жизнедеятельность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Беседа «Правила поведения при угрозе террористического акта».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48082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учащимися «группы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«Мотивация на постоянное посещение учебно-тренировочных занятий».</a:t>
                      </a:r>
                    </a:p>
                    <a:p>
                      <a:r>
                        <a:rPr lang="ru-RU" dirty="0"/>
                        <a:t>Контроль посещаемости занятий.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Администрация,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тренеры-преподаватели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00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1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декабрь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531435579"/>
              </p:ext>
            </p:extLst>
          </p:nvPr>
        </p:nvGraphicFramePr>
        <p:xfrm>
          <a:off x="838200" y="1974638"/>
          <a:ext cx="10663988" cy="3514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782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282845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074361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771283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Безопасность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Действия работников и обучающихся образовательного учреждения при угрозе и возникновении</a:t>
                      </a:r>
                      <a:r>
                        <a:rPr lang="ru-RU" baseline="0" dirty="0"/>
                        <a:t> пожара.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Администрация,</a:t>
                      </a:r>
                      <a:r>
                        <a:rPr lang="ru-RU" baseline="0" dirty="0"/>
                        <a:t> т</a:t>
                      </a:r>
                      <a:r>
                        <a:rPr lang="ru-RU" dirty="0"/>
                        <a:t>ренеры-преподаватели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одаренными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Проведение спортивно-массовых мероприятий по видам спорта.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Тренеры-преподаватели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48077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Организация и участие в ежегодном спортивном празднике «Спортивная Элита»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Администрация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3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январь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4169421049"/>
              </p:ext>
            </p:extLst>
          </p:nvPr>
        </p:nvGraphicFramePr>
        <p:xfrm>
          <a:off x="838200" y="1974638"/>
          <a:ext cx="10663988" cy="2325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113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504514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074361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771283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Эстетическое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Рождественский городской турнир по баскетболу.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Тренеры-преподаватели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одаренными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Просмотр соревнований (фото, видео) и их обсуждение.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4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5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FC6-44E0-BB46-ADE7-D19C59F8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3"/>
            <a:ext cx="10515600" cy="673768"/>
          </a:xfrm>
        </p:spPr>
        <p:txBody>
          <a:bodyPr/>
          <a:lstStyle/>
          <a:p>
            <a:pPr algn="ctr"/>
            <a:r>
              <a:rPr lang="ru-RU" dirty="0"/>
              <a:t>февраль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105269-E0AC-C55F-7F00-3F9D9840EEB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979632090"/>
              </p:ext>
            </p:extLst>
          </p:nvPr>
        </p:nvGraphicFramePr>
        <p:xfrm>
          <a:off x="764006" y="1974637"/>
          <a:ext cx="10663988" cy="3240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113">
                  <a:extLst>
                    <a:ext uri="{9D8B030D-6E8A-4147-A177-3AD203B41FA5}">
                      <a16:colId xmlns:a16="http://schemas.microsoft.com/office/drawing/2014/main" val="438971896"/>
                    </a:ext>
                  </a:extLst>
                </a:gridCol>
                <a:gridCol w="6504514">
                  <a:extLst>
                    <a:ext uri="{9D8B030D-6E8A-4147-A177-3AD203B41FA5}">
                      <a16:colId xmlns:a16="http://schemas.microsoft.com/office/drawing/2014/main" val="459780652"/>
                    </a:ext>
                  </a:extLst>
                </a:gridCol>
                <a:gridCol w="2074361">
                  <a:extLst>
                    <a:ext uri="{9D8B030D-6E8A-4147-A177-3AD203B41FA5}">
                      <a16:colId xmlns:a16="http://schemas.microsoft.com/office/drawing/2014/main" val="4116778893"/>
                    </a:ext>
                  </a:extLst>
                </a:gridCol>
              </a:tblGrid>
              <a:tr h="771283">
                <a:tc>
                  <a:txBody>
                    <a:bodyPr/>
                    <a:lstStyle/>
                    <a:p>
                      <a:r>
                        <a:rPr lang="ru-RU" dirty="0"/>
                        <a:t>Разделы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98925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Патриотическое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«Лыжня России 2024», «Отцы-молодцы!»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53314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учащимися «группы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соревнованиях посвященных Дню Защитника Отечества.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Тренеры-преподаватели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48077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r>
                        <a:rPr lang="ru-RU" dirty="0"/>
                        <a:t>Работа с коллективом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Привлечение «трудных» подростков к занятиям в СШ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Администрация,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тренеры-преподаватели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48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15753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3F0AA00F-A618-42C9-9953-F8A68B586299}" vid="{DC98E595-77B2-413A-A4EA-B47400BD13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843</Words>
  <Application>Microsoft Office PowerPoint</Application>
  <PresentationFormat>Широкоэкранный</PresentationFormat>
  <Paragraphs>167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Tenorite</vt:lpstr>
      <vt:lpstr>Times New Roman</vt:lpstr>
      <vt:lpstr>Пользовательские</vt:lpstr>
      <vt:lpstr>План воспитательной работы МБУ ДО СШ на 2023-2024 учебный год</vt:lpstr>
      <vt:lpstr>План воспитательной работы спортивной школы на 2023-2024 учебный год</vt:lpstr>
      <vt:lpstr>План воспитательной работы спортивной школы на 2023-2024 учебный год</vt:lpstr>
      <vt:lpstr>СЕНТЯБРЬ</vt:lpstr>
      <vt:lpstr>октябрь</vt:lpstr>
      <vt:lpstr>ноябрь</vt:lpstr>
      <vt:lpstr>декабрь</vt:lpstr>
      <vt:lpstr>январь</vt:lpstr>
      <vt:lpstr>февраль</vt:lpstr>
      <vt:lpstr>март</vt:lpstr>
      <vt:lpstr>апрель</vt:lpstr>
      <vt:lpstr>май</vt:lpstr>
      <vt:lpstr>июнь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воспитательной работы МБУ ДО СШ на 2023-2024 учебный год</dc:title>
  <dc:creator>Zamdir</dc:creator>
  <cp:lastModifiedBy>Zamdir</cp:lastModifiedBy>
  <cp:revision>16</cp:revision>
  <dcterms:created xsi:type="dcterms:W3CDTF">2023-12-25T02:12:40Z</dcterms:created>
  <dcterms:modified xsi:type="dcterms:W3CDTF">2024-01-10T00:40:42Z</dcterms:modified>
</cp:coreProperties>
</file>